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2"/>
  </p:notesMasterIdLst>
  <p:sldIdLst>
    <p:sldId id="256" r:id="rId2"/>
    <p:sldId id="3851" r:id="rId3"/>
    <p:sldId id="3852" r:id="rId4"/>
    <p:sldId id="3853" r:id="rId5"/>
    <p:sldId id="331" r:id="rId6"/>
    <p:sldId id="330" r:id="rId7"/>
    <p:sldId id="333" r:id="rId8"/>
    <p:sldId id="304" r:id="rId9"/>
    <p:sldId id="265" r:id="rId10"/>
    <p:sldId id="259" r:id="rId11"/>
    <p:sldId id="342" r:id="rId12"/>
    <p:sldId id="343" r:id="rId13"/>
    <p:sldId id="263" r:id="rId14"/>
    <p:sldId id="344" r:id="rId15"/>
    <p:sldId id="354" r:id="rId16"/>
    <p:sldId id="355" r:id="rId17"/>
    <p:sldId id="356" r:id="rId18"/>
    <p:sldId id="357" r:id="rId19"/>
    <p:sldId id="345" r:id="rId20"/>
    <p:sldId id="353" r:id="rId21"/>
    <p:sldId id="358" r:id="rId22"/>
    <p:sldId id="347" r:id="rId23"/>
    <p:sldId id="283" r:id="rId24"/>
    <p:sldId id="328" r:id="rId25"/>
    <p:sldId id="3860" r:id="rId26"/>
    <p:sldId id="968" r:id="rId27"/>
    <p:sldId id="925" r:id="rId28"/>
    <p:sldId id="956" r:id="rId29"/>
    <p:sldId id="959" r:id="rId30"/>
    <p:sldId id="3856" r:id="rId31"/>
    <p:sldId id="3857" r:id="rId32"/>
    <p:sldId id="3859" r:id="rId33"/>
    <p:sldId id="351" r:id="rId34"/>
    <p:sldId id="338" r:id="rId35"/>
    <p:sldId id="339" r:id="rId36"/>
    <p:sldId id="340" r:id="rId37"/>
    <p:sldId id="341" r:id="rId38"/>
    <p:sldId id="3854" r:id="rId39"/>
    <p:sldId id="3855" r:id="rId40"/>
    <p:sldId id="272" r:id="rId41"/>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Tahoma" panose="020B0604030504040204" pitchFamily="34" charset="0"/>
      <p:regular r:id="rId47"/>
      <p:bold r:id="rId48"/>
    </p:embeddedFont>
  </p:embeddedFontLst>
  <p:defaultTextStyle>
    <a:defPPr>
      <a:defRPr lang="en-IN"/>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h5Sc8J9P+Fu5hlhSkznyg962Ks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147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esh Sharma" userId="d5c57fed1eeb53b0" providerId="LiveId" clId="{587E9A17-0D64-41EB-85A4-CB6ABFB9716D}"/>
    <pc:docChg chg="undo custSel addSld delSld modSld sldOrd">
      <pc:chgData name="Mukesh Sharma" userId="d5c57fed1eeb53b0" providerId="LiveId" clId="{587E9A17-0D64-41EB-85A4-CB6ABFB9716D}" dt="2025-08-09T10:03:12.583" v="213" actId="6549"/>
      <pc:docMkLst>
        <pc:docMk/>
      </pc:docMkLst>
      <pc:sldChg chg="modSp">
        <pc:chgData name="Mukesh Sharma" userId="d5c57fed1eeb53b0" providerId="LiveId" clId="{587E9A17-0D64-41EB-85A4-CB6ABFB9716D}" dt="2025-08-09T09:55:42.457" v="148" actId="1076"/>
        <pc:sldMkLst>
          <pc:docMk/>
          <pc:sldMk cId="0" sldId="263"/>
        </pc:sldMkLst>
        <pc:spChg chg="mod">
          <ac:chgData name="Mukesh Sharma" userId="d5c57fed1eeb53b0" providerId="LiveId" clId="{587E9A17-0D64-41EB-85A4-CB6ABFB9716D}" dt="2025-08-09T09:55:42.457" v="148" actId="1076"/>
          <ac:spMkLst>
            <pc:docMk/>
            <pc:sldMk cId="0" sldId="263"/>
            <ac:spMk id="77" creationId="{00000000-0000-0000-0000-000000000000}"/>
          </ac:spMkLst>
        </pc:spChg>
      </pc:sldChg>
      <pc:sldChg chg="delSp modSp add mod">
        <pc:chgData name="Mukesh Sharma" userId="d5c57fed1eeb53b0" providerId="LiveId" clId="{587E9A17-0D64-41EB-85A4-CB6ABFB9716D}" dt="2025-08-09T09:58:54.849" v="177" actId="20577"/>
        <pc:sldMkLst>
          <pc:docMk/>
          <pc:sldMk cId="0" sldId="328"/>
        </pc:sldMkLst>
        <pc:spChg chg="mod">
          <ac:chgData name="Mukesh Sharma" userId="d5c57fed1eeb53b0" providerId="LiveId" clId="{587E9A17-0D64-41EB-85A4-CB6ABFB9716D}" dt="2025-08-09T09:58:51.497" v="164" actId="113"/>
          <ac:spMkLst>
            <pc:docMk/>
            <pc:sldMk cId="0" sldId="328"/>
            <ac:spMk id="30722" creationId="{8044BF93-1F93-03D8-B6CC-E454F9B8F89F}"/>
          </ac:spMkLst>
        </pc:spChg>
        <pc:spChg chg="mod">
          <ac:chgData name="Mukesh Sharma" userId="d5c57fed1eeb53b0" providerId="LiveId" clId="{587E9A17-0D64-41EB-85A4-CB6ABFB9716D}" dt="2025-08-09T09:58:54.849" v="177" actId="20577"/>
          <ac:spMkLst>
            <pc:docMk/>
            <pc:sldMk cId="0" sldId="328"/>
            <ac:spMk id="30723" creationId="{DCFE770D-BA18-9DE3-80DC-ABB61ECB6441}"/>
          </ac:spMkLst>
        </pc:spChg>
      </pc:sldChg>
      <pc:sldChg chg="modSp">
        <pc:chgData name="Mukesh Sharma" userId="d5c57fed1eeb53b0" providerId="LiveId" clId="{587E9A17-0D64-41EB-85A4-CB6ABFB9716D}" dt="2025-08-09T09:55:35.152" v="147" actId="1076"/>
        <pc:sldMkLst>
          <pc:docMk/>
          <pc:sldMk cId="2066728760" sldId="343"/>
        </pc:sldMkLst>
        <pc:spChg chg="mod">
          <ac:chgData name="Mukesh Sharma" userId="d5c57fed1eeb53b0" providerId="LiveId" clId="{587E9A17-0D64-41EB-85A4-CB6ABFB9716D}" dt="2025-08-09T09:55:35.152" v="147" actId="1076"/>
          <ac:spMkLst>
            <pc:docMk/>
            <pc:sldMk cId="2066728760" sldId="343"/>
            <ac:spMk id="77" creationId="{12B233E6-B33B-1C6F-115D-71B2F7A05DF8}"/>
          </ac:spMkLst>
        </pc:spChg>
      </pc:sldChg>
      <pc:sldChg chg="modSp mod">
        <pc:chgData name="Mukesh Sharma" userId="d5c57fed1eeb53b0" providerId="LiveId" clId="{587E9A17-0D64-41EB-85A4-CB6ABFB9716D}" dt="2025-08-09T09:59:53.915" v="179" actId="207"/>
        <pc:sldMkLst>
          <pc:docMk/>
          <pc:sldMk cId="0" sldId="347"/>
        </pc:sldMkLst>
        <pc:graphicFrameChg chg="modGraphic">
          <ac:chgData name="Mukesh Sharma" userId="d5c57fed1eeb53b0" providerId="LiveId" clId="{587E9A17-0D64-41EB-85A4-CB6ABFB9716D}" dt="2025-08-09T09:59:53.915" v="179" actId="207"/>
          <ac:graphicFrameMkLst>
            <pc:docMk/>
            <pc:sldMk cId="0" sldId="347"/>
            <ac:graphicFrameMk id="2" creationId="{91A8A3F4-3F40-39C5-4387-4036F7A75580}"/>
          </ac:graphicFrameMkLst>
        </pc:graphicFrameChg>
      </pc:sldChg>
      <pc:sldChg chg="modSp mod">
        <pc:chgData name="Mukesh Sharma" userId="d5c57fed1eeb53b0" providerId="LiveId" clId="{587E9A17-0D64-41EB-85A4-CB6ABFB9716D}" dt="2025-08-09T09:56:16.918" v="151" actId="113"/>
        <pc:sldMkLst>
          <pc:docMk/>
          <pc:sldMk cId="0" sldId="351"/>
        </pc:sldMkLst>
        <pc:spChg chg="mod">
          <ac:chgData name="Mukesh Sharma" userId="d5c57fed1eeb53b0" providerId="LiveId" clId="{587E9A17-0D64-41EB-85A4-CB6ABFB9716D}" dt="2025-08-09T09:56:16.918" v="151" actId="113"/>
          <ac:spMkLst>
            <pc:docMk/>
            <pc:sldMk cId="0" sldId="351"/>
            <ac:spMk id="2" creationId="{D68F643F-6F68-15F0-46B4-BA121AF38388}"/>
          </ac:spMkLst>
        </pc:spChg>
        <pc:spChg chg="mod">
          <ac:chgData name="Mukesh Sharma" userId="d5c57fed1eeb53b0" providerId="LiveId" clId="{587E9A17-0D64-41EB-85A4-CB6ABFB9716D}" dt="2025-08-09T09:56:14.256" v="150" actId="1076"/>
          <ac:spMkLst>
            <pc:docMk/>
            <pc:sldMk cId="0" sldId="351"/>
            <ac:spMk id="36866" creationId="{DEAC07D9-631C-DE24-7BD6-F796E4672307}"/>
          </ac:spMkLst>
        </pc:spChg>
      </pc:sldChg>
      <pc:sldChg chg="modSp">
        <pc:chgData name="Mukesh Sharma" userId="d5c57fed1eeb53b0" providerId="LiveId" clId="{587E9A17-0D64-41EB-85A4-CB6ABFB9716D}" dt="2025-08-09T09:57:00.248" v="152" actId="1076"/>
        <pc:sldMkLst>
          <pc:docMk/>
          <pc:sldMk cId="0" sldId="968"/>
        </pc:sldMkLst>
        <pc:spChg chg="mod">
          <ac:chgData name="Mukesh Sharma" userId="d5c57fed1eeb53b0" providerId="LiveId" clId="{587E9A17-0D64-41EB-85A4-CB6ABFB9716D}" dt="2025-08-09T09:57:00.248" v="152" actId="1076"/>
          <ac:spMkLst>
            <pc:docMk/>
            <pc:sldMk cId="0" sldId="968"/>
            <ac:spMk id="3" creationId="{F87B951D-CBDA-0C5A-E2C3-6EC5B7E04ED6}"/>
          </ac:spMkLst>
        </pc:spChg>
      </pc:sldChg>
      <pc:sldChg chg="modSp mod">
        <pc:chgData name="Mukesh Sharma" userId="d5c57fed1eeb53b0" providerId="LiveId" clId="{587E9A17-0D64-41EB-85A4-CB6ABFB9716D}" dt="2025-08-09T09:27:07.330" v="28"/>
        <pc:sldMkLst>
          <pc:docMk/>
          <pc:sldMk cId="0" sldId="3851"/>
        </pc:sldMkLst>
        <pc:spChg chg="mod">
          <ac:chgData name="Mukesh Sharma" userId="d5c57fed1eeb53b0" providerId="LiveId" clId="{587E9A17-0D64-41EB-85A4-CB6ABFB9716D}" dt="2025-08-09T09:27:07.330" v="28"/>
          <ac:spMkLst>
            <pc:docMk/>
            <pc:sldMk cId="0" sldId="3851"/>
            <ac:spMk id="14338" creationId="{2FC586FC-3EFE-A207-6364-6180CE873AC7}"/>
          </ac:spMkLst>
        </pc:spChg>
      </pc:sldChg>
      <pc:sldChg chg="modSp mod">
        <pc:chgData name="Mukesh Sharma" userId="d5c57fed1eeb53b0" providerId="LiveId" clId="{587E9A17-0D64-41EB-85A4-CB6ABFB9716D}" dt="2025-08-09T09:24:52.163" v="23"/>
        <pc:sldMkLst>
          <pc:docMk/>
          <pc:sldMk cId="0" sldId="3852"/>
        </pc:sldMkLst>
        <pc:spChg chg="mod">
          <ac:chgData name="Mukesh Sharma" userId="d5c57fed1eeb53b0" providerId="LiveId" clId="{587E9A17-0D64-41EB-85A4-CB6ABFB9716D}" dt="2025-08-09T09:24:52.163" v="23"/>
          <ac:spMkLst>
            <pc:docMk/>
            <pc:sldMk cId="0" sldId="3852"/>
            <ac:spMk id="15362" creationId="{76F40002-58C2-3B02-9283-FE1B309E1C92}"/>
          </ac:spMkLst>
        </pc:spChg>
      </pc:sldChg>
      <pc:sldChg chg="addSp modSp mod">
        <pc:chgData name="Mukesh Sharma" userId="d5c57fed1eeb53b0" providerId="LiveId" clId="{587E9A17-0D64-41EB-85A4-CB6ABFB9716D}" dt="2025-08-09T10:02:45.299" v="191" actId="20577"/>
        <pc:sldMkLst>
          <pc:docMk/>
          <pc:sldMk cId="841192124" sldId="3854"/>
        </pc:sldMkLst>
        <pc:spChg chg="add mod">
          <ac:chgData name="Mukesh Sharma" userId="d5c57fed1eeb53b0" providerId="LiveId" clId="{587E9A17-0D64-41EB-85A4-CB6ABFB9716D}" dt="2025-08-09T10:02:45.299" v="191" actId="20577"/>
          <ac:spMkLst>
            <pc:docMk/>
            <pc:sldMk cId="841192124" sldId="3854"/>
            <ac:spMk id="4" creationId="{33EC149A-5C8E-55F1-946C-D836BC59C388}"/>
          </ac:spMkLst>
        </pc:spChg>
      </pc:sldChg>
      <pc:sldChg chg="modSp mod">
        <pc:chgData name="Mukesh Sharma" userId="d5c57fed1eeb53b0" providerId="LiveId" clId="{587E9A17-0D64-41EB-85A4-CB6ABFB9716D}" dt="2025-08-09T10:03:12.583" v="213" actId="6549"/>
        <pc:sldMkLst>
          <pc:docMk/>
          <pc:sldMk cId="2916900208" sldId="3855"/>
        </pc:sldMkLst>
        <pc:spChg chg="mod">
          <ac:chgData name="Mukesh Sharma" userId="d5c57fed1eeb53b0" providerId="LiveId" clId="{587E9A17-0D64-41EB-85A4-CB6ABFB9716D}" dt="2025-08-09T10:03:12.583" v="213" actId="6549"/>
          <ac:spMkLst>
            <pc:docMk/>
            <pc:sldMk cId="2916900208" sldId="3855"/>
            <ac:spMk id="3" creationId="{14598114-BF46-5927-9DD5-243C06C43540}"/>
          </ac:spMkLst>
        </pc:spChg>
      </pc:sldChg>
      <pc:sldChg chg="addSp delSp modSp new mod">
        <pc:chgData name="Mukesh Sharma" userId="d5c57fed1eeb53b0" providerId="LiveId" clId="{587E9A17-0D64-41EB-85A4-CB6ABFB9716D}" dt="2025-08-09T09:48:56.843" v="96"/>
        <pc:sldMkLst>
          <pc:docMk/>
          <pc:sldMk cId="1085108419" sldId="3856"/>
        </pc:sldMkLst>
        <pc:spChg chg="mod">
          <ac:chgData name="Mukesh Sharma" userId="d5c57fed1eeb53b0" providerId="LiveId" clId="{587E9A17-0D64-41EB-85A4-CB6ABFB9716D}" dt="2025-08-09T09:40:59.739" v="57" actId="1076"/>
          <ac:spMkLst>
            <pc:docMk/>
            <pc:sldMk cId="1085108419" sldId="3856"/>
            <ac:spMk id="2" creationId="{025D1685-442A-CE8A-3045-FBDC891A5D6C}"/>
          </ac:spMkLst>
        </pc:spChg>
        <pc:graphicFrameChg chg="add mod modGraphic">
          <ac:chgData name="Mukesh Sharma" userId="d5c57fed1eeb53b0" providerId="LiveId" clId="{587E9A17-0D64-41EB-85A4-CB6ABFB9716D}" dt="2025-08-09T09:48:56.843" v="96"/>
          <ac:graphicFrameMkLst>
            <pc:docMk/>
            <pc:sldMk cId="1085108419" sldId="3856"/>
            <ac:graphicFrameMk id="4" creationId="{6E8C7102-8EBA-85C0-330F-FB12412FBF58}"/>
          </ac:graphicFrameMkLst>
        </pc:graphicFrameChg>
      </pc:sldChg>
      <pc:sldChg chg="addSp delSp modSp new mod">
        <pc:chgData name="Mukesh Sharma" userId="d5c57fed1eeb53b0" providerId="LiveId" clId="{587E9A17-0D64-41EB-85A4-CB6ABFB9716D}" dt="2025-08-09T09:50:50.611" v="129"/>
        <pc:sldMkLst>
          <pc:docMk/>
          <pc:sldMk cId="1552885407" sldId="3857"/>
        </pc:sldMkLst>
        <pc:spChg chg="add mod">
          <ac:chgData name="Mukesh Sharma" userId="d5c57fed1eeb53b0" providerId="LiveId" clId="{587E9A17-0D64-41EB-85A4-CB6ABFB9716D}" dt="2025-08-09T09:41:31.257" v="62" actId="1076"/>
          <ac:spMkLst>
            <pc:docMk/>
            <pc:sldMk cId="1552885407" sldId="3857"/>
            <ac:spMk id="4" creationId="{7AEF99D6-3389-79BA-683B-1BB58300BF37}"/>
          </ac:spMkLst>
        </pc:spChg>
        <pc:graphicFrameChg chg="add mod modGraphic">
          <ac:chgData name="Mukesh Sharma" userId="d5c57fed1eeb53b0" providerId="LiveId" clId="{587E9A17-0D64-41EB-85A4-CB6ABFB9716D}" dt="2025-08-09T09:50:50.611" v="129"/>
          <ac:graphicFrameMkLst>
            <pc:docMk/>
            <pc:sldMk cId="1552885407" sldId="3857"/>
            <ac:graphicFrameMk id="5" creationId="{895DF76E-E613-FE0D-7EE3-C57DA0FE51B7}"/>
          </ac:graphicFrameMkLst>
        </pc:graphicFrameChg>
      </pc:sldChg>
      <pc:sldChg chg="new del">
        <pc:chgData name="Mukesh Sharma" userId="d5c57fed1eeb53b0" providerId="LiveId" clId="{587E9A17-0D64-41EB-85A4-CB6ABFB9716D}" dt="2025-08-09T09:49:31.174" v="106" actId="47"/>
        <pc:sldMkLst>
          <pc:docMk/>
          <pc:sldMk cId="159630376" sldId="3858"/>
        </pc:sldMkLst>
      </pc:sldChg>
      <pc:sldChg chg="addSp delSp modSp add mod">
        <pc:chgData name="Mukesh Sharma" userId="d5c57fed1eeb53b0" providerId="LiveId" clId="{587E9A17-0D64-41EB-85A4-CB6ABFB9716D}" dt="2025-08-09T09:50:59.445" v="131" actId="108"/>
        <pc:sldMkLst>
          <pc:docMk/>
          <pc:sldMk cId="4172612115" sldId="3859"/>
        </pc:sldMkLst>
        <pc:graphicFrameChg chg="add mod modGraphic">
          <ac:chgData name="Mukesh Sharma" userId="d5c57fed1eeb53b0" providerId="LiveId" clId="{587E9A17-0D64-41EB-85A4-CB6ABFB9716D}" dt="2025-08-09T09:50:59.445" v="131" actId="108"/>
          <ac:graphicFrameMkLst>
            <pc:docMk/>
            <pc:sldMk cId="4172612115" sldId="3859"/>
            <ac:graphicFrameMk id="2" creationId="{F65AEB82-8B2F-AB9B-42C9-3DB800D0987A}"/>
          </ac:graphicFrameMkLst>
        </pc:graphicFrameChg>
      </pc:sldChg>
      <pc:sldChg chg="delSp modSp add mod ord">
        <pc:chgData name="Mukesh Sharma" userId="d5c57fed1eeb53b0" providerId="LiveId" clId="{587E9A17-0D64-41EB-85A4-CB6ABFB9716D}" dt="2025-08-09T09:57:33.913" v="154"/>
        <pc:sldMkLst>
          <pc:docMk/>
          <pc:sldMk cId="0" sldId="3860"/>
        </pc:sldMkLst>
        <pc:spChg chg="mod">
          <ac:chgData name="Mukesh Sharma" userId="d5c57fed1eeb53b0" providerId="LiveId" clId="{587E9A17-0D64-41EB-85A4-CB6ABFB9716D}" dt="2025-08-09T09:52:48.475" v="137" actId="1076"/>
          <ac:spMkLst>
            <pc:docMk/>
            <pc:sldMk cId="0" sldId="3860"/>
            <ac:spMk id="40962" creationId="{859EF9F3-DC10-A2ED-BA6D-C91A6FBF16EF}"/>
          </ac:spMkLst>
        </pc:spChg>
        <pc:spChg chg="mod">
          <ac:chgData name="Mukesh Sharma" userId="d5c57fed1eeb53b0" providerId="LiveId" clId="{587E9A17-0D64-41EB-85A4-CB6ABFB9716D}" dt="2025-08-09T09:55:08.686" v="146" actId="2710"/>
          <ac:spMkLst>
            <pc:docMk/>
            <pc:sldMk cId="0" sldId="3860"/>
            <ac:spMk id="40963" creationId="{BF5EA51B-622D-9BB4-D7C1-59240A135E01}"/>
          </ac:spMkLst>
        </pc:spChg>
      </pc:sldChg>
    </pc:docChg>
  </pc:docChgLst>
  <pc:docChgLst>
    <pc:chgData name="Mukesh Sharma" userId="d5c57fed1eeb53b0" providerId="LiveId" clId="{C3BD4CC9-F991-4C08-9649-7C3D985A2666}"/>
    <pc:docChg chg="modSld">
      <pc:chgData name="Mukesh Sharma" userId="d5c57fed1eeb53b0" providerId="LiveId" clId="{C3BD4CC9-F991-4C08-9649-7C3D985A2666}" dt="2025-08-11T04:39:10.637" v="31" actId="20577"/>
      <pc:docMkLst>
        <pc:docMk/>
      </pc:docMkLst>
      <pc:sldChg chg="modSp mod">
        <pc:chgData name="Mukesh Sharma" userId="d5c57fed1eeb53b0" providerId="LiveId" clId="{C3BD4CC9-F991-4C08-9649-7C3D985A2666}" dt="2025-08-11T04:39:10.637" v="31" actId="20577"/>
        <pc:sldMkLst>
          <pc:docMk/>
          <pc:sldMk cId="0" sldId="925"/>
        </pc:sldMkLst>
        <pc:spChg chg="mod">
          <ac:chgData name="Mukesh Sharma" userId="d5c57fed1eeb53b0" providerId="LiveId" clId="{C3BD4CC9-F991-4C08-9649-7C3D985A2666}" dt="2025-08-11T04:39:10.637" v="31" actId="20577"/>
          <ac:spMkLst>
            <pc:docMk/>
            <pc:sldMk cId="0" sldId="925"/>
            <ac:spMk id="38914" creationId="{682A0ED6-9242-3E44-0EDA-5BA4B75516E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 name="Google Shape;2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2c92ac516f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2c92ac516ff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g2c92ac516ff_1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10</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154864DF-9E40-0553-4C49-5E137C80EB1E}"/>
            </a:ext>
          </a:extLst>
        </p:cNvPr>
        <p:cNvGrpSpPr/>
        <p:nvPr/>
      </p:nvGrpSpPr>
      <p:grpSpPr>
        <a:xfrm>
          <a:off x="0" y="0"/>
          <a:ext cx="0" cy="0"/>
          <a:chOff x="0" y="0"/>
          <a:chExt cx="0" cy="0"/>
        </a:xfrm>
      </p:grpSpPr>
      <p:sp>
        <p:nvSpPr>
          <p:cNvPr id="74" name="Google Shape;74;p4:notes">
            <a:extLst>
              <a:ext uri="{FF2B5EF4-FFF2-40B4-BE49-F238E27FC236}">
                <a16:creationId xmlns:a16="http://schemas.microsoft.com/office/drawing/2014/main" id="{2F144162-5006-4FB3-F31E-B303EC9C9A8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a:extLst>
              <a:ext uri="{FF2B5EF4-FFF2-40B4-BE49-F238E27FC236}">
                <a16:creationId xmlns:a16="http://schemas.microsoft.com/office/drawing/2014/main" id="{590ABD7D-300A-C3B8-A84C-A1CC80EEFEB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40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C353E1BF-9EF5-9D72-AF7E-D99E55F83C29}"/>
            </a:ext>
          </a:extLst>
        </p:cNvPr>
        <p:cNvGrpSpPr/>
        <p:nvPr/>
      </p:nvGrpSpPr>
      <p:grpSpPr>
        <a:xfrm>
          <a:off x="0" y="0"/>
          <a:ext cx="0" cy="0"/>
          <a:chOff x="0" y="0"/>
          <a:chExt cx="0" cy="0"/>
        </a:xfrm>
      </p:grpSpPr>
      <p:sp>
        <p:nvSpPr>
          <p:cNvPr id="74" name="Google Shape;74;p4:notes">
            <a:extLst>
              <a:ext uri="{FF2B5EF4-FFF2-40B4-BE49-F238E27FC236}">
                <a16:creationId xmlns:a16="http://schemas.microsoft.com/office/drawing/2014/main" id="{0507BD3F-3554-61A3-7997-5E7CD270FB7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a:extLst>
              <a:ext uri="{FF2B5EF4-FFF2-40B4-BE49-F238E27FC236}">
                <a16:creationId xmlns:a16="http://schemas.microsoft.com/office/drawing/2014/main" id="{07C6B18A-811C-B59A-8ADF-4EA51B043E6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32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8936" y="2156282"/>
            <a:ext cx="7666126" cy="697230"/>
          </a:xfrm>
          <a:prstGeom prst="rect">
            <a:avLst/>
          </a:prstGeom>
        </p:spPr>
        <p:txBody>
          <a:bodyPr/>
          <a:lstStyle>
            <a:lvl1pPr>
              <a:defRPr b="0" i="0">
                <a:solidFill>
                  <a:schemeClr val="tx1"/>
                </a:solidFill>
              </a:defRPr>
            </a:lvl1pPr>
          </a:lstStyle>
          <a:p>
            <a:r>
              <a:rPr lang="en-US"/>
              <a:t>Click to edit Master title style</a:t>
            </a:r>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a:lvl1pPr>
          </a:lstStyle>
          <a:p>
            <a:r>
              <a:rPr lang="en-US"/>
              <a:t>Click to edit Master subtitle style</a:t>
            </a:r>
            <a:endParaRPr/>
          </a:p>
        </p:txBody>
      </p:sp>
      <p:sp>
        <p:nvSpPr>
          <p:cNvPr id="4" name="Holder 4">
            <a:extLst>
              <a:ext uri="{FF2B5EF4-FFF2-40B4-BE49-F238E27FC236}">
                <a16:creationId xmlns:a16="http://schemas.microsoft.com/office/drawing/2014/main" id="{0BDB3AF0-2A54-E29A-AB70-5AF71538A263}"/>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8F9CBC5E-B744-8303-A293-E91E9A052938}"/>
              </a:ext>
            </a:extLst>
          </p:cNvPr>
          <p:cNvSpPr>
            <a:spLocks noGrp="1"/>
          </p:cNvSpPr>
          <p:nvPr>
            <p:ph type="dt" sz="half" idx="11"/>
          </p:nvPr>
        </p:nvSpPr>
        <p:spPr/>
        <p:txBody>
          <a:bodyPr/>
          <a:lstStyle>
            <a:lvl1pPr>
              <a:defRPr/>
            </a:lvl1pPr>
          </a:lstStyle>
          <a:p>
            <a:endParaRPr lang="en-IN"/>
          </a:p>
        </p:txBody>
      </p:sp>
      <p:sp>
        <p:nvSpPr>
          <p:cNvPr id="6" name="Holder 6">
            <a:extLst>
              <a:ext uri="{FF2B5EF4-FFF2-40B4-BE49-F238E27FC236}">
                <a16:creationId xmlns:a16="http://schemas.microsoft.com/office/drawing/2014/main" id="{75C936BF-AD96-628B-569E-9F392A459FAA}"/>
              </a:ext>
            </a:extLst>
          </p:cNvPr>
          <p:cNvSpPr>
            <a:spLocks noGrp="1"/>
          </p:cNvSpPr>
          <p:nvPr>
            <p:ph type="sldNum" sz="quarter" idx="12"/>
          </p:nvPr>
        </p:nvSpPr>
        <p:spPr/>
        <p:txBody>
          <a:bodyPr/>
          <a:lstStyle>
            <a:lvl1pPr>
              <a:defRPr/>
            </a:lvl1pPr>
          </a:lstStyle>
          <a:p>
            <a:pPr>
              <a:defRPr/>
            </a:pPr>
            <a:fld id="{36304BBA-87C4-4BF2-A23E-8D858119657C}" type="slidenum">
              <a:rPr/>
              <a:pPr>
                <a:defRPr/>
              </a:pPr>
              <a:t>‹#›</a:t>
            </a:fld>
            <a:endParaRPr/>
          </a:p>
        </p:txBody>
      </p:sp>
    </p:spTree>
    <p:extLst>
      <p:ext uri="{BB962C8B-B14F-4D97-AF65-F5344CB8AC3E}">
        <p14:creationId xmlns:p14="http://schemas.microsoft.com/office/powerpoint/2010/main" val="2755544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0" i="0">
                <a:solidFill>
                  <a:srgbClr val="FF0000"/>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p:txBody>
          <a:bodyPr/>
          <a:lstStyle>
            <a:lvl1pPr>
              <a:defRPr b="0" i="0">
                <a:solidFill>
                  <a:schemeClr val="tx1"/>
                </a:solidFill>
              </a:defRPr>
            </a:lvl1pPr>
          </a:lstStyle>
          <a:p>
            <a:pPr lvl="0"/>
            <a:r>
              <a:rPr lang="en-US"/>
              <a:t>Click to edit Master text styles</a:t>
            </a:r>
          </a:p>
        </p:txBody>
      </p:sp>
      <p:sp>
        <p:nvSpPr>
          <p:cNvPr id="4" name="Holder 4">
            <a:extLst>
              <a:ext uri="{FF2B5EF4-FFF2-40B4-BE49-F238E27FC236}">
                <a16:creationId xmlns:a16="http://schemas.microsoft.com/office/drawing/2014/main" id="{17ECFC81-D6DC-0582-583F-EAA646F6A4D8}"/>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060D0189-8B3E-C32E-B32C-267631575A4F}"/>
              </a:ext>
            </a:extLst>
          </p:cNvPr>
          <p:cNvSpPr>
            <a:spLocks noGrp="1"/>
          </p:cNvSpPr>
          <p:nvPr>
            <p:ph type="dt" sz="half" idx="11"/>
          </p:nvPr>
        </p:nvSpPr>
        <p:spPr/>
        <p:txBody>
          <a:bodyPr/>
          <a:lstStyle>
            <a:lvl1pPr>
              <a:defRPr/>
            </a:lvl1pPr>
          </a:lstStyle>
          <a:p>
            <a:endParaRPr lang="en-IN"/>
          </a:p>
        </p:txBody>
      </p:sp>
      <p:sp>
        <p:nvSpPr>
          <p:cNvPr id="6" name="Holder 6">
            <a:extLst>
              <a:ext uri="{FF2B5EF4-FFF2-40B4-BE49-F238E27FC236}">
                <a16:creationId xmlns:a16="http://schemas.microsoft.com/office/drawing/2014/main" id="{E3C67EAD-8E35-2334-5D37-34264F2CC424}"/>
              </a:ext>
            </a:extLst>
          </p:cNvPr>
          <p:cNvSpPr>
            <a:spLocks noGrp="1"/>
          </p:cNvSpPr>
          <p:nvPr>
            <p:ph type="sldNum" sz="quarter" idx="12"/>
          </p:nvPr>
        </p:nvSpPr>
        <p:spPr/>
        <p:txBody>
          <a:bodyPr/>
          <a:lstStyle>
            <a:lvl1pPr>
              <a:defRPr/>
            </a:lvl1pPr>
          </a:lstStyle>
          <a:p>
            <a:pPr>
              <a:defRPr/>
            </a:pPr>
            <a:fld id="{5926D435-967C-4152-9AC7-3A8AAE09D754}" type="slidenum">
              <a:rPr/>
              <a:pPr>
                <a:defRPr/>
              </a:pPr>
              <a:t>‹#›</a:t>
            </a:fld>
            <a:endParaRPr/>
          </a:p>
        </p:txBody>
      </p:sp>
    </p:spTree>
    <p:extLst>
      <p:ext uri="{BB962C8B-B14F-4D97-AF65-F5344CB8AC3E}">
        <p14:creationId xmlns:p14="http://schemas.microsoft.com/office/powerpoint/2010/main" val="169751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0" i="0">
                <a:solidFill>
                  <a:srgbClr val="FF0000"/>
                </a:solidFill>
                <a:latin typeface="Calibri"/>
                <a:cs typeface="Calibri"/>
              </a:defRPr>
            </a:lvl1pPr>
          </a:lstStyle>
          <a:p>
            <a:r>
              <a:rPr lang="en-US"/>
              <a:t>Click to edit Master title style</a:t>
            </a:r>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pPr lvl="0"/>
            <a:r>
              <a:rPr lang="en-US"/>
              <a:t>Click to edit Master text styles</a:t>
            </a: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pPr lvl="0"/>
            <a:r>
              <a:rPr lang="en-US"/>
              <a:t>Click to edit Master text styles</a:t>
            </a:r>
          </a:p>
        </p:txBody>
      </p:sp>
      <p:sp>
        <p:nvSpPr>
          <p:cNvPr id="5" name="Holder 4">
            <a:extLst>
              <a:ext uri="{FF2B5EF4-FFF2-40B4-BE49-F238E27FC236}">
                <a16:creationId xmlns:a16="http://schemas.microsoft.com/office/drawing/2014/main" id="{5BF19F82-69E1-0CAA-21A9-4E1175F085BC}"/>
              </a:ext>
            </a:extLst>
          </p:cNvPr>
          <p:cNvSpPr>
            <a:spLocks noGrp="1"/>
          </p:cNvSpPr>
          <p:nvPr>
            <p:ph type="ftr" sz="quarter" idx="10"/>
          </p:nvPr>
        </p:nvSpPr>
        <p:spPr/>
        <p:txBody>
          <a:bodyPr/>
          <a:lstStyle>
            <a:lvl1pPr>
              <a:defRPr/>
            </a:lvl1pPr>
          </a:lstStyle>
          <a:p>
            <a:pPr>
              <a:defRPr/>
            </a:pPr>
            <a:endParaRPr/>
          </a:p>
        </p:txBody>
      </p:sp>
      <p:sp>
        <p:nvSpPr>
          <p:cNvPr id="6" name="Holder 5">
            <a:extLst>
              <a:ext uri="{FF2B5EF4-FFF2-40B4-BE49-F238E27FC236}">
                <a16:creationId xmlns:a16="http://schemas.microsoft.com/office/drawing/2014/main" id="{1673359E-E1D5-3814-4665-4F7F10669B5E}"/>
              </a:ext>
            </a:extLst>
          </p:cNvPr>
          <p:cNvSpPr>
            <a:spLocks noGrp="1"/>
          </p:cNvSpPr>
          <p:nvPr>
            <p:ph type="dt" sz="half" idx="11"/>
          </p:nvPr>
        </p:nvSpPr>
        <p:spPr/>
        <p:txBody>
          <a:bodyPr/>
          <a:lstStyle>
            <a:lvl1pPr>
              <a:defRPr/>
            </a:lvl1pPr>
          </a:lstStyle>
          <a:p>
            <a:endParaRPr lang="en-IN"/>
          </a:p>
        </p:txBody>
      </p:sp>
      <p:sp>
        <p:nvSpPr>
          <p:cNvPr id="7" name="Holder 6">
            <a:extLst>
              <a:ext uri="{FF2B5EF4-FFF2-40B4-BE49-F238E27FC236}">
                <a16:creationId xmlns:a16="http://schemas.microsoft.com/office/drawing/2014/main" id="{49487E43-A880-6E62-03AC-F2DD837C4E05}"/>
              </a:ext>
            </a:extLst>
          </p:cNvPr>
          <p:cNvSpPr>
            <a:spLocks noGrp="1"/>
          </p:cNvSpPr>
          <p:nvPr>
            <p:ph type="sldNum" sz="quarter" idx="12"/>
          </p:nvPr>
        </p:nvSpPr>
        <p:spPr/>
        <p:txBody>
          <a:bodyPr/>
          <a:lstStyle>
            <a:lvl1pPr>
              <a:defRPr/>
            </a:lvl1pPr>
          </a:lstStyle>
          <a:p>
            <a:pPr>
              <a:defRPr/>
            </a:pPr>
            <a:fld id="{299C7AA2-A09E-474B-85C9-5A2A11E3B5C0}" type="slidenum">
              <a:rPr/>
              <a:pPr>
                <a:defRPr/>
              </a:pPr>
              <a:t>‹#›</a:t>
            </a:fld>
            <a:endParaRPr/>
          </a:p>
        </p:txBody>
      </p:sp>
    </p:spTree>
    <p:extLst>
      <p:ext uri="{BB962C8B-B14F-4D97-AF65-F5344CB8AC3E}">
        <p14:creationId xmlns:p14="http://schemas.microsoft.com/office/powerpoint/2010/main" val="6280702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0" i="0">
                <a:solidFill>
                  <a:srgbClr val="FF0000"/>
                </a:solidFill>
                <a:latin typeface="Calibri"/>
                <a:cs typeface="Calibri"/>
              </a:defRPr>
            </a:lvl1pPr>
          </a:lstStyle>
          <a:p>
            <a:r>
              <a:rPr lang="en-US"/>
              <a:t>Click to edit Master title style</a:t>
            </a:r>
            <a:endParaRPr/>
          </a:p>
        </p:txBody>
      </p:sp>
      <p:sp>
        <p:nvSpPr>
          <p:cNvPr id="3" name="Holder 4">
            <a:extLst>
              <a:ext uri="{FF2B5EF4-FFF2-40B4-BE49-F238E27FC236}">
                <a16:creationId xmlns:a16="http://schemas.microsoft.com/office/drawing/2014/main" id="{8C38390D-E5DA-573A-CA06-0043B6CB31C1}"/>
              </a:ext>
            </a:extLst>
          </p:cNvPr>
          <p:cNvSpPr>
            <a:spLocks noGrp="1"/>
          </p:cNvSpPr>
          <p:nvPr>
            <p:ph type="ftr" sz="quarter" idx="10"/>
          </p:nvPr>
        </p:nvSpPr>
        <p:spPr/>
        <p:txBody>
          <a:bodyPr/>
          <a:lstStyle>
            <a:lvl1pPr>
              <a:defRPr/>
            </a:lvl1pPr>
          </a:lstStyle>
          <a:p>
            <a:pPr>
              <a:defRPr/>
            </a:pPr>
            <a:endParaRPr/>
          </a:p>
        </p:txBody>
      </p:sp>
      <p:sp>
        <p:nvSpPr>
          <p:cNvPr id="4" name="Holder 5">
            <a:extLst>
              <a:ext uri="{FF2B5EF4-FFF2-40B4-BE49-F238E27FC236}">
                <a16:creationId xmlns:a16="http://schemas.microsoft.com/office/drawing/2014/main" id="{76A7C744-35BC-A020-ACD1-8CEC32DCDFC2}"/>
              </a:ext>
            </a:extLst>
          </p:cNvPr>
          <p:cNvSpPr>
            <a:spLocks noGrp="1"/>
          </p:cNvSpPr>
          <p:nvPr>
            <p:ph type="dt" sz="half" idx="11"/>
          </p:nvPr>
        </p:nvSpPr>
        <p:spPr/>
        <p:txBody>
          <a:bodyPr/>
          <a:lstStyle>
            <a:lvl1pPr>
              <a:defRPr/>
            </a:lvl1pPr>
          </a:lstStyle>
          <a:p>
            <a:endParaRPr lang="en-IN"/>
          </a:p>
        </p:txBody>
      </p:sp>
      <p:sp>
        <p:nvSpPr>
          <p:cNvPr id="5" name="Holder 6">
            <a:extLst>
              <a:ext uri="{FF2B5EF4-FFF2-40B4-BE49-F238E27FC236}">
                <a16:creationId xmlns:a16="http://schemas.microsoft.com/office/drawing/2014/main" id="{3BC5C6DF-FA29-3DDA-2ABF-B68839AC4329}"/>
              </a:ext>
            </a:extLst>
          </p:cNvPr>
          <p:cNvSpPr>
            <a:spLocks noGrp="1"/>
          </p:cNvSpPr>
          <p:nvPr>
            <p:ph type="sldNum" sz="quarter" idx="12"/>
          </p:nvPr>
        </p:nvSpPr>
        <p:spPr/>
        <p:txBody>
          <a:bodyPr/>
          <a:lstStyle>
            <a:lvl1pPr>
              <a:defRPr/>
            </a:lvl1pPr>
          </a:lstStyle>
          <a:p>
            <a:pPr>
              <a:defRPr/>
            </a:pPr>
            <a:fld id="{9EE18E1D-5C67-40FA-ABB3-BEC4F3FC10D2}" type="slidenum">
              <a:rPr/>
              <a:pPr>
                <a:defRPr/>
              </a:pPr>
              <a:t>‹#›</a:t>
            </a:fld>
            <a:endParaRPr/>
          </a:p>
        </p:txBody>
      </p:sp>
    </p:spTree>
    <p:extLst>
      <p:ext uri="{BB962C8B-B14F-4D97-AF65-F5344CB8AC3E}">
        <p14:creationId xmlns:p14="http://schemas.microsoft.com/office/powerpoint/2010/main" val="156614158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D1CDD706-F2D1-1AEA-2FE7-B0F2F6297D97}"/>
              </a:ext>
            </a:extLst>
          </p:cNvPr>
          <p:cNvSpPr>
            <a:spLocks noGrp="1"/>
          </p:cNvSpPr>
          <p:nvPr>
            <p:ph type="ftr" sz="quarter" idx="10"/>
          </p:nvPr>
        </p:nvSpPr>
        <p:spPr/>
        <p:txBody>
          <a:bodyPr/>
          <a:lstStyle>
            <a:lvl1pPr>
              <a:defRPr/>
            </a:lvl1pPr>
          </a:lstStyle>
          <a:p>
            <a:endParaRPr lang="en-IN"/>
          </a:p>
        </p:txBody>
      </p:sp>
      <p:sp>
        <p:nvSpPr>
          <p:cNvPr id="3" name="Holder 5">
            <a:extLst>
              <a:ext uri="{FF2B5EF4-FFF2-40B4-BE49-F238E27FC236}">
                <a16:creationId xmlns:a16="http://schemas.microsoft.com/office/drawing/2014/main" id="{F547E8D4-B1EC-B238-ED79-C8603150E502}"/>
              </a:ext>
            </a:extLst>
          </p:cNvPr>
          <p:cNvSpPr>
            <a:spLocks noGrp="1"/>
          </p:cNvSpPr>
          <p:nvPr>
            <p:ph type="dt" sz="half" idx="11"/>
          </p:nvPr>
        </p:nvSpPr>
        <p:spPr/>
        <p:txBody>
          <a:bodyPr/>
          <a:lstStyle>
            <a:lvl1pPr>
              <a:defRPr/>
            </a:lvl1pPr>
          </a:lstStyle>
          <a:p>
            <a:endParaRPr lang="en-IN"/>
          </a:p>
        </p:txBody>
      </p:sp>
      <p:sp>
        <p:nvSpPr>
          <p:cNvPr id="4" name="Holder 6">
            <a:extLst>
              <a:ext uri="{FF2B5EF4-FFF2-40B4-BE49-F238E27FC236}">
                <a16:creationId xmlns:a16="http://schemas.microsoft.com/office/drawing/2014/main" id="{CB04B554-FCC5-D9D4-B6CE-AC9E60477FF8}"/>
              </a:ext>
            </a:extLst>
          </p:cNvPr>
          <p:cNvSpPr>
            <a:spLocks noGrp="1"/>
          </p:cNvSpPr>
          <p:nvPr>
            <p:ph type="sldNum" sz="quarter" idx="12"/>
          </p:nvPr>
        </p:nvSpPr>
        <p:spPr/>
        <p:txBody>
          <a:bodyPr/>
          <a:lstStyle>
            <a:lvl1pPr>
              <a:defRPr/>
            </a:lvl1p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4719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3"/>
        <p:cNvGrpSpPr/>
        <p:nvPr/>
      </p:nvGrpSpPr>
      <p:grpSpPr>
        <a:xfrm>
          <a:off x="0" y="0"/>
          <a:ext cx="0" cy="0"/>
          <a:chOff x="0" y="0"/>
          <a:chExt cx="0" cy="0"/>
        </a:xfrm>
      </p:grpSpPr>
      <p:sp>
        <p:nvSpPr>
          <p:cNvPr id="14" name="Google Shape;14;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 name="Google Shape;15;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6" name="Google Shape;16;p25"/>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898989"/>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7546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g object 16">
            <a:extLst>
              <a:ext uri="{FF2B5EF4-FFF2-40B4-BE49-F238E27FC236}">
                <a16:creationId xmlns:a16="http://schemas.microsoft.com/office/drawing/2014/main" id="{38B6D224-360A-DCAD-CED2-F6685538F8DB}"/>
              </a:ext>
            </a:extLst>
          </p:cNvPr>
          <p:cNvSpPr>
            <a:spLocks/>
          </p:cNvSpPr>
          <p:nvPr/>
        </p:nvSpPr>
        <p:spPr bwMode="auto">
          <a:xfrm>
            <a:off x="0" y="6400800"/>
            <a:ext cx="9144000" cy="377825"/>
          </a:xfrm>
          <a:custGeom>
            <a:avLst/>
            <a:gdLst>
              <a:gd name="T0" fmla="*/ 0 w 9144000"/>
              <a:gd name="T1" fmla="*/ 377825 h 377825"/>
              <a:gd name="T2" fmla="*/ 9144000 w 9144000"/>
              <a:gd name="T3" fmla="*/ 377825 h 377825"/>
              <a:gd name="T4" fmla="*/ 9144000 w 9144000"/>
              <a:gd name="T5" fmla="*/ 0 h 377825"/>
              <a:gd name="T6" fmla="*/ 0 w 9144000"/>
              <a:gd name="T7" fmla="*/ 0 h 377825"/>
              <a:gd name="T8" fmla="*/ 0 w 9144000"/>
              <a:gd name="T9" fmla="*/ 377825 h 377825"/>
            </a:gdLst>
            <a:ahLst/>
            <a:cxnLst>
              <a:cxn ang="0">
                <a:pos x="T0" y="T1"/>
              </a:cxn>
              <a:cxn ang="0">
                <a:pos x="T2" y="T3"/>
              </a:cxn>
              <a:cxn ang="0">
                <a:pos x="T4" y="T5"/>
              </a:cxn>
              <a:cxn ang="0">
                <a:pos x="T6" y="T7"/>
              </a:cxn>
              <a:cxn ang="0">
                <a:pos x="T8" y="T9"/>
              </a:cxn>
            </a:cxnLst>
            <a:rect l="0" t="0" r="r" b="b"/>
            <a:pathLst>
              <a:path w="9144000" h="377825">
                <a:moveTo>
                  <a:pt x="0" y="377825"/>
                </a:moveTo>
                <a:lnTo>
                  <a:pt x="9144000" y="377825"/>
                </a:lnTo>
                <a:lnTo>
                  <a:pt x="9144000" y="0"/>
                </a:lnTo>
                <a:lnTo>
                  <a:pt x="0" y="0"/>
                </a:lnTo>
                <a:lnTo>
                  <a:pt x="0" y="377825"/>
                </a:lnTo>
                <a:close/>
              </a:path>
            </a:pathLst>
          </a:custGeom>
          <a:solidFill>
            <a:srgbClr val="BC572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27" name="bg object 17">
            <a:extLst>
              <a:ext uri="{FF2B5EF4-FFF2-40B4-BE49-F238E27FC236}">
                <a16:creationId xmlns:a16="http://schemas.microsoft.com/office/drawing/2014/main" id="{FB55ADC6-973D-54AE-303B-FDC5B1EFA0DB}"/>
              </a:ext>
            </a:extLst>
          </p:cNvPr>
          <p:cNvSpPr>
            <a:spLocks/>
          </p:cNvSpPr>
          <p:nvPr/>
        </p:nvSpPr>
        <p:spPr bwMode="auto">
          <a:xfrm>
            <a:off x="0" y="6334125"/>
            <a:ext cx="9144000" cy="66675"/>
          </a:xfrm>
          <a:custGeom>
            <a:avLst/>
            <a:gdLst>
              <a:gd name="T0" fmla="*/ 9144000 w 9144000"/>
              <a:gd name="T1" fmla="*/ 0 h 66675"/>
              <a:gd name="T2" fmla="*/ 0 w 9144000"/>
              <a:gd name="T3" fmla="*/ 0 h 66675"/>
              <a:gd name="T4" fmla="*/ 0 w 9144000"/>
              <a:gd name="T5" fmla="*/ 66675 h 66675"/>
              <a:gd name="T6" fmla="*/ 9144000 w 9144000"/>
              <a:gd name="T7" fmla="*/ 66675 h 66675"/>
              <a:gd name="T8" fmla="*/ 9144000 w 9144000"/>
              <a:gd name="T9" fmla="*/ 0 h 66675"/>
            </a:gdLst>
            <a:ahLst/>
            <a:cxnLst>
              <a:cxn ang="0">
                <a:pos x="T0" y="T1"/>
              </a:cxn>
              <a:cxn ang="0">
                <a:pos x="T2" y="T3"/>
              </a:cxn>
              <a:cxn ang="0">
                <a:pos x="T4" y="T5"/>
              </a:cxn>
              <a:cxn ang="0">
                <a:pos x="T6" y="T7"/>
              </a:cxn>
              <a:cxn ang="0">
                <a:pos x="T8" y="T9"/>
              </a:cxn>
            </a:cxnLst>
            <a:rect l="0" t="0" r="r" b="b"/>
            <a:pathLst>
              <a:path w="9144000" h="66675">
                <a:moveTo>
                  <a:pt x="9144000" y="0"/>
                </a:moveTo>
                <a:lnTo>
                  <a:pt x="0" y="0"/>
                </a:lnTo>
                <a:lnTo>
                  <a:pt x="0" y="66675"/>
                </a:lnTo>
                <a:lnTo>
                  <a:pt x="9144000" y="66675"/>
                </a:lnTo>
                <a:lnTo>
                  <a:pt x="9144000" y="0"/>
                </a:lnTo>
                <a:close/>
              </a:path>
            </a:pathLst>
          </a:custGeom>
          <a:solidFill>
            <a:srgbClr val="E3831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28" name="bg object 18">
            <a:extLst>
              <a:ext uri="{FF2B5EF4-FFF2-40B4-BE49-F238E27FC236}">
                <a16:creationId xmlns:a16="http://schemas.microsoft.com/office/drawing/2014/main" id="{6F8D45B5-A1AA-CAF6-8F8D-93B94696096C}"/>
              </a:ext>
            </a:extLst>
          </p:cNvPr>
          <p:cNvSpPr>
            <a:spLocks/>
          </p:cNvSpPr>
          <p:nvPr/>
        </p:nvSpPr>
        <p:spPr bwMode="auto">
          <a:xfrm>
            <a:off x="895350" y="1738313"/>
            <a:ext cx="7475538" cy="0"/>
          </a:xfrm>
          <a:custGeom>
            <a:avLst/>
            <a:gdLst>
              <a:gd name="T0" fmla="*/ 0 w 7475855"/>
              <a:gd name="T1" fmla="*/ 7475601 w 7475855"/>
            </a:gdLst>
            <a:ahLst/>
            <a:cxnLst>
              <a:cxn ang="0">
                <a:pos x="T0" y="0"/>
              </a:cxn>
              <a:cxn ang="0">
                <a:pos x="T1" y="0"/>
              </a:cxn>
            </a:cxnLst>
            <a:rect l="0" t="0" r="r" b="b"/>
            <a:pathLst>
              <a:path w="7475855">
                <a:moveTo>
                  <a:pt x="0" y="0"/>
                </a:moveTo>
                <a:lnTo>
                  <a:pt x="7475601" y="0"/>
                </a:lnTo>
              </a:path>
            </a:pathLst>
          </a:custGeom>
          <a:noFill/>
          <a:ln w="6350">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9" name="bg object 19">
            <a:extLst>
              <a:ext uri="{FF2B5EF4-FFF2-40B4-BE49-F238E27FC236}">
                <a16:creationId xmlns:a16="http://schemas.microsoft.com/office/drawing/2014/main" id="{3D74A175-D9BD-E594-4382-65F2DD62AC96}"/>
              </a:ext>
            </a:extLst>
          </p:cNvPr>
          <p:cNvSpPr>
            <a:spLocks/>
          </p:cNvSpPr>
          <p:nvPr/>
        </p:nvSpPr>
        <p:spPr bwMode="auto">
          <a:xfrm>
            <a:off x="0" y="6778625"/>
            <a:ext cx="9144000" cy="79375"/>
          </a:xfrm>
          <a:custGeom>
            <a:avLst/>
            <a:gdLst>
              <a:gd name="T0" fmla="*/ 9144000 w 9144000"/>
              <a:gd name="T1" fmla="*/ 0 h 79375"/>
              <a:gd name="T2" fmla="*/ 0 w 9144000"/>
              <a:gd name="T3" fmla="*/ 0 h 79375"/>
              <a:gd name="T4" fmla="*/ 0 w 9144000"/>
              <a:gd name="T5" fmla="*/ 79375 h 79375"/>
              <a:gd name="T6" fmla="*/ 9144000 w 9144000"/>
              <a:gd name="T7" fmla="*/ 79375 h 79375"/>
              <a:gd name="T8" fmla="*/ 9144000 w 9144000"/>
              <a:gd name="T9" fmla="*/ 0 h 79375"/>
            </a:gdLst>
            <a:ahLst/>
            <a:cxnLst>
              <a:cxn ang="0">
                <a:pos x="T0" y="T1"/>
              </a:cxn>
              <a:cxn ang="0">
                <a:pos x="T2" y="T3"/>
              </a:cxn>
              <a:cxn ang="0">
                <a:pos x="T4" y="T5"/>
              </a:cxn>
              <a:cxn ang="0">
                <a:pos x="T6" y="T7"/>
              </a:cxn>
              <a:cxn ang="0">
                <a:pos x="T8" y="T9"/>
              </a:cxn>
            </a:cxnLst>
            <a:rect l="0" t="0" r="r" b="b"/>
            <a:pathLst>
              <a:path w="9144000" h="79375">
                <a:moveTo>
                  <a:pt x="9144000" y="0"/>
                </a:moveTo>
                <a:lnTo>
                  <a:pt x="0" y="0"/>
                </a:lnTo>
                <a:lnTo>
                  <a:pt x="0" y="79375"/>
                </a:lnTo>
                <a:lnTo>
                  <a:pt x="9144000" y="79375"/>
                </a:lnTo>
                <a:lnTo>
                  <a:pt x="9144000" y="0"/>
                </a:lnTo>
                <a:close/>
              </a:path>
            </a:pathLst>
          </a:custGeom>
          <a:solidFill>
            <a:srgbClr val="EC77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30" name="bg object 20">
            <a:extLst>
              <a:ext uri="{FF2B5EF4-FFF2-40B4-BE49-F238E27FC236}">
                <a16:creationId xmlns:a16="http://schemas.microsoft.com/office/drawing/2014/main" id="{AFD48CA7-8CBF-52F2-2B93-60FE92200F9F}"/>
              </a:ext>
            </a:extLst>
          </p:cNvPr>
          <p:cNvSpPr>
            <a:spLocks/>
          </p:cNvSpPr>
          <p:nvPr/>
        </p:nvSpPr>
        <p:spPr bwMode="auto">
          <a:xfrm>
            <a:off x="1558925" y="431800"/>
            <a:ext cx="6080125" cy="46038"/>
          </a:xfrm>
          <a:custGeom>
            <a:avLst/>
            <a:gdLst>
              <a:gd name="T0" fmla="*/ 6080125 w 6080125"/>
              <a:gd name="T1" fmla="*/ 0 h 46354"/>
              <a:gd name="T2" fmla="*/ 0 w 6080125"/>
              <a:gd name="T3" fmla="*/ 0 h 46354"/>
              <a:gd name="T4" fmla="*/ 0 w 6080125"/>
              <a:gd name="T5" fmla="*/ 46037 h 46354"/>
              <a:gd name="T6" fmla="*/ 6080125 w 6080125"/>
              <a:gd name="T7" fmla="*/ 46037 h 46354"/>
              <a:gd name="T8" fmla="*/ 6080125 w 6080125"/>
              <a:gd name="T9" fmla="*/ 0 h 46354"/>
            </a:gdLst>
            <a:ahLst/>
            <a:cxnLst>
              <a:cxn ang="0">
                <a:pos x="T0" y="T1"/>
              </a:cxn>
              <a:cxn ang="0">
                <a:pos x="T2" y="T3"/>
              </a:cxn>
              <a:cxn ang="0">
                <a:pos x="T4" y="T5"/>
              </a:cxn>
              <a:cxn ang="0">
                <a:pos x="T6" y="T7"/>
              </a:cxn>
              <a:cxn ang="0">
                <a:pos x="T8" y="T9"/>
              </a:cxn>
            </a:cxnLst>
            <a:rect l="0" t="0" r="r" b="b"/>
            <a:pathLst>
              <a:path w="6080125" h="46354">
                <a:moveTo>
                  <a:pt x="6080125" y="0"/>
                </a:moveTo>
                <a:lnTo>
                  <a:pt x="0" y="0"/>
                </a:lnTo>
                <a:lnTo>
                  <a:pt x="0" y="46037"/>
                </a:lnTo>
                <a:lnTo>
                  <a:pt x="6080125" y="46037"/>
                </a:lnTo>
                <a:lnTo>
                  <a:pt x="6080125" y="0"/>
                </a:lnTo>
                <a:close/>
              </a:path>
            </a:pathLst>
          </a:custGeom>
          <a:solidFill>
            <a:srgbClr val="F47C3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1031" name="bg object 21">
            <a:extLst>
              <a:ext uri="{FF2B5EF4-FFF2-40B4-BE49-F238E27FC236}">
                <a16:creationId xmlns:a16="http://schemas.microsoft.com/office/drawing/2014/main" id="{9D8AC5D9-D59F-9A81-D56C-FF7DE6A243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6050" y="177800"/>
            <a:ext cx="11604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bg object 22">
            <a:extLst>
              <a:ext uri="{FF2B5EF4-FFF2-40B4-BE49-F238E27FC236}">
                <a16:creationId xmlns:a16="http://schemas.microsoft.com/office/drawing/2014/main" id="{7C584618-3703-DCC8-351E-B56D982024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063" y="177800"/>
            <a:ext cx="11858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Holder 2">
            <a:extLst>
              <a:ext uri="{FF2B5EF4-FFF2-40B4-BE49-F238E27FC236}">
                <a16:creationId xmlns:a16="http://schemas.microsoft.com/office/drawing/2014/main" id="{62E9138C-FAD7-6BD0-5F95-3DBAE510FD9D}"/>
              </a:ext>
            </a:extLst>
          </p:cNvPr>
          <p:cNvSpPr>
            <a:spLocks noGrp="1" noChangeArrowheads="1"/>
          </p:cNvSpPr>
          <p:nvPr>
            <p:ph type="title"/>
          </p:nvPr>
        </p:nvSpPr>
        <p:spPr bwMode="auto">
          <a:xfrm>
            <a:off x="2589213" y="922338"/>
            <a:ext cx="3965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34" name="Holder 3">
            <a:extLst>
              <a:ext uri="{FF2B5EF4-FFF2-40B4-BE49-F238E27FC236}">
                <a16:creationId xmlns:a16="http://schemas.microsoft.com/office/drawing/2014/main" id="{59DC8208-C94C-68E3-4809-5E1DCC0E3EA4}"/>
              </a:ext>
            </a:extLst>
          </p:cNvPr>
          <p:cNvSpPr>
            <a:spLocks noGrp="1" noChangeArrowheads="1"/>
          </p:cNvSpPr>
          <p:nvPr>
            <p:ph type="body" idx="1"/>
          </p:nvPr>
        </p:nvSpPr>
        <p:spPr bwMode="auto">
          <a:xfrm>
            <a:off x="144463" y="2430463"/>
            <a:ext cx="807720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29415830-17A8-9757-3065-EED64C360CCE}"/>
              </a:ext>
            </a:extLst>
          </p:cNvPr>
          <p:cNvSpPr>
            <a:spLocks noGrp="1"/>
          </p:cNvSpPr>
          <p:nvPr>
            <p:ph type="ftr" sz="quarter" idx="5"/>
          </p:nvPr>
        </p:nvSpPr>
        <p:spPr>
          <a:xfrm>
            <a:off x="3108325" y="6378575"/>
            <a:ext cx="2927350" cy="342900"/>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a:defRPr/>
            </a:pPr>
            <a:endParaRPr/>
          </a:p>
        </p:txBody>
      </p:sp>
      <p:sp>
        <p:nvSpPr>
          <p:cNvPr id="5" name="Holder 5">
            <a:extLst>
              <a:ext uri="{FF2B5EF4-FFF2-40B4-BE49-F238E27FC236}">
                <a16:creationId xmlns:a16="http://schemas.microsoft.com/office/drawing/2014/main" id="{0FA5F93E-3891-023A-939D-D897A35B427A}"/>
              </a:ext>
            </a:extLst>
          </p:cNvPr>
          <p:cNvSpPr>
            <a:spLocks noGrp="1"/>
          </p:cNvSpPr>
          <p:nvPr>
            <p:ph type="dt" sz="half" idx="6"/>
          </p:nvPr>
        </p:nvSpPr>
        <p:spPr>
          <a:xfrm>
            <a:off x="457200" y="6378575"/>
            <a:ext cx="2103438" cy="342900"/>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endParaRPr lang="en-IN"/>
          </a:p>
        </p:txBody>
      </p:sp>
      <p:sp>
        <p:nvSpPr>
          <p:cNvPr id="6" name="Holder 6">
            <a:extLst>
              <a:ext uri="{FF2B5EF4-FFF2-40B4-BE49-F238E27FC236}">
                <a16:creationId xmlns:a16="http://schemas.microsoft.com/office/drawing/2014/main" id="{3485577B-3FF3-4F6B-E1E9-B637F2E80D03}"/>
              </a:ext>
            </a:extLst>
          </p:cNvPr>
          <p:cNvSpPr>
            <a:spLocks noGrp="1"/>
          </p:cNvSpPr>
          <p:nvPr>
            <p:ph type="sldNum" sz="quarter" idx="7"/>
          </p:nvPr>
        </p:nvSpPr>
        <p:spPr>
          <a:xfrm>
            <a:off x="6583363" y="6378575"/>
            <a:ext cx="2103437" cy="342900"/>
          </a:xfrm>
          <a:prstGeom prst="rect">
            <a:avLst/>
          </a:prstGeom>
        </p:spPr>
        <p:txBody>
          <a:bodyPr wrap="square" lIns="0" tIns="0" rIns="0" bIns="0">
            <a:spAutoFit/>
          </a:bodyPr>
          <a:lstStyle>
            <a:lvl1pPr algn="r" eaLnBrk="1" fontAlgn="auto" hangingPunct="1">
              <a:spcBef>
                <a:spcPts val="0"/>
              </a:spcBef>
              <a:spcAft>
                <a:spcPts val="0"/>
              </a:spcAft>
              <a:defRPr>
                <a:solidFill>
                  <a:schemeClr val="tx1">
                    <a:tint val="75000"/>
                  </a:schemeClr>
                </a:solidFill>
                <a:latin typeface="+mn-lt"/>
              </a:defRPr>
            </a:lvl1pPr>
          </a:lstStyle>
          <a:p>
            <a:pPr>
              <a:defRPr/>
            </a:pPr>
            <a:fld id="{148753D6-8207-4510-9816-3D50DD4C4FDF}" type="slidenum">
              <a:rPr/>
              <a:pPr>
                <a:defRPr/>
              </a:pPr>
              <a:t>‹#›</a:t>
            </a:fld>
            <a:endParaRPr/>
          </a:p>
        </p:txBody>
      </p:sp>
    </p:spTree>
    <p:extLst>
      <p:ext uri="{BB962C8B-B14F-4D97-AF65-F5344CB8AC3E}">
        <p14:creationId xmlns:p14="http://schemas.microsoft.com/office/powerpoint/2010/main" val="1129891808"/>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lvl1pPr algn="ctr" rtl="0" eaLnBrk="1" fontAlgn="base" hangingPunct="1">
        <a:spcBef>
          <a:spcPct val="0"/>
        </a:spcBef>
        <a:spcAft>
          <a:spcPct val="0"/>
        </a:spcAft>
        <a:defRPr>
          <a:solidFill>
            <a:schemeClr val="tx2"/>
          </a:solidFill>
          <a:latin typeface="+mj-lt"/>
          <a:ea typeface="+mj-ea"/>
          <a:cs typeface="+mj-cs"/>
        </a:defRPr>
      </a:lvl1pPr>
      <a:lvl2pPr algn="ctr" rtl="0" eaLnBrk="1" fontAlgn="base" hangingPunct="1">
        <a:spcBef>
          <a:spcPct val="0"/>
        </a:spcBef>
        <a:spcAft>
          <a:spcPct val="0"/>
        </a:spcAft>
        <a:defRPr>
          <a:solidFill>
            <a:schemeClr val="tx2"/>
          </a:solidFill>
          <a:latin typeface="Calibri" panose="020F0502020204030204" pitchFamily="34" charset="0"/>
        </a:defRPr>
      </a:lvl2pPr>
      <a:lvl3pPr algn="ctr" rtl="0" eaLnBrk="1" fontAlgn="base" hangingPunct="1">
        <a:spcBef>
          <a:spcPct val="0"/>
        </a:spcBef>
        <a:spcAft>
          <a:spcPct val="0"/>
        </a:spcAft>
        <a:defRPr>
          <a:solidFill>
            <a:schemeClr val="tx2"/>
          </a:solidFill>
          <a:latin typeface="Calibri" panose="020F0502020204030204" pitchFamily="34" charset="0"/>
        </a:defRPr>
      </a:lvl3pPr>
      <a:lvl4pPr algn="ctr" rtl="0" eaLnBrk="1" fontAlgn="base" hangingPunct="1">
        <a:spcBef>
          <a:spcPct val="0"/>
        </a:spcBef>
        <a:spcAft>
          <a:spcPct val="0"/>
        </a:spcAft>
        <a:defRPr>
          <a:solidFill>
            <a:schemeClr val="tx2"/>
          </a:solidFill>
          <a:latin typeface="Calibri" panose="020F0502020204030204" pitchFamily="34" charset="0"/>
        </a:defRPr>
      </a:lvl4pPr>
      <a:lvl5pPr algn="ctr" rtl="0" eaLnBrk="1" fontAlgn="base" hangingPunct="1">
        <a:spcBef>
          <a:spcPct val="0"/>
        </a:spcBef>
        <a:spcAft>
          <a:spcPct val="0"/>
        </a:spcAft>
        <a:defRPr>
          <a:solidFill>
            <a:schemeClr val="tx2"/>
          </a:solidFill>
          <a:latin typeface="Calibri" panose="020F0502020204030204" pitchFamily="34" charset="0"/>
        </a:defRPr>
      </a:lvl5pPr>
      <a:lvl6pPr marL="457200" algn="ctr" rtl="0" eaLnBrk="1" fontAlgn="base" hangingPunct="1">
        <a:spcBef>
          <a:spcPct val="0"/>
        </a:spcBef>
        <a:spcAft>
          <a:spcPct val="0"/>
        </a:spcAft>
        <a:defRPr>
          <a:solidFill>
            <a:schemeClr val="tx2"/>
          </a:solidFill>
          <a:latin typeface="Calibri" panose="020F0502020204030204" pitchFamily="34" charset="0"/>
        </a:defRPr>
      </a:lvl6pPr>
      <a:lvl7pPr marL="914400" algn="ctr" rtl="0" eaLnBrk="1" fontAlgn="base" hangingPunct="1">
        <a:spcBef>
          <a:spcPct val="0"/>
        </a:spcBef>
        <a:spcAft>
          <a:spcPct val="0"/>
        </a:spcAft>
        <a:defRPr>
          <a:solidFill>
            <a:schemeClr val="tx2"/>
          </a:solidFill>
          <a:latin typeface="Calibri" panose="020F0502020204030204" pitchFamily="34" charset="0"/>
        </a:defRPr>
      </a:lvl7pPr>
      <a:lvl8pPr marL="1371600" algn="ctr" rtl="0" eaLnBrk="1" fontAlgn="base" hangingPunct="1">
        <a:spcBef>
          <a:spcPct val="0"/>
        </a:spcBef>
        <a:spcAft>
          <a:spcPct val="0"/>
        </a:spcAft>
        <a:defRPr>
          <a:solidFill>
            <a:schemeClr val="tx2"/>
          </a:solidFill>
          <a:latin typeface="Calibri" panose="020F0502020204030204" pitchFamily="34" charset="0"/>
        </a:defRPr>
      </a:lvl8pPr>
      <a:lvl9pPr marL="1828800" algn="ctr" rtl="0" eaLnBrk="1" fontAlgn="base" hangingPunct="1">
        <a:spcBef>
          <a:spcPct val="0"/>
        </a:spcBef>
        <a:spcAft>
          <a:spcPct val="0"/>
        </a:spcAft>
        <a:defRPr>
          <a:solidFill>
            <a:schemeClr val="tx2"/>
          </a:solidFill>
          <a:latin typeface="Calibri" panose="020F0502020204030204" pitchFamily="34" charset="0"/>
        </a:defRPr>
      </a:lvl9pPr>
    </p:titleStyle>
    <p:bodyStyle>
      <a:lvl1pPr algn="l" rtl="0" eaLnBrk="1" fontAlgn="base" hangingPunct="1">
        <a:spcBef>
          <a:spcPct val="20000"/>
        </a:spcBef>
        <a:spcAft>
          <a:spcPct val="0"/>
        </a:spcAft>
        <a:defRPr>
          <a:solidFill>
            <a:schemeClr val="tx1"/>
          </a:solidFill>
          <a:latin typeface="+mn-lt"/>
          <a:ea typeface="+mn-ea"/>
          <a:cs typeface="+mn-cs"/>
        </a:defRPr>
      </a:lvl1pPr>
      <a:lvl2pPr marL="457200" algn="l" rtl="0" eaLnBrk="1" fontAlgn="base" hangingPunct="1">
        <a:spcBef>
          <a:spcPct val="20000"/>
        </a:spcBef>
        <a:spcAft>
          <a:spcPct val="0"/>
        </a:spcAft>
        <a:defRPr>
          <a:solidFill>
            <a:schemeClr val="tx1"/>
          </a:solidFill>
          <a:latin typeface="+mn-lt"/>
          <a:ea typeface="+mn-ea"/>
          <a:cs typeface="+mn-cs"/>
        </a:defRPr>
      </a:lvl2pPr>
      <a:lvl3pPr marL="914400" algn="l" rtl="0" eaLnBrk="1" fontAlgn="base" hangingPunct="1">
        <a:spcBef>
          <a:spcPct val="20000"/>
        </a:spcBef>
        <a:spcAft>
          <a:spcPct val="0"/>
        </a:spcAft>
        <a:defRPr>
          <a:solidFill>
            <a:schemeClr val="tx1"/>
          </a:solidFill>
          <a:latin typeface="+mn-lt"/>
          <a:ea typeface="+mn-ea"/>
          <a:cs typeface="+mn-cs"/>
        </a:defRPr>
      </a:lvl3pPr>
      <a:lvl4pPr marL="1371600" algn="l" rtl="0" eaLnBrk="1" fontAlgn="base" hangingPunct="1">
        <a:spcBef>
          <a:spcPct val="20000"/>
        </a:spcBef>
        <a:spcAft>
          <a:spcPct val="0"/>
        </a:spcAft>
        <a:defRPr>
          <a:solidFill>
            <a:schemeClr val="tx1"/>
          </a:solidFill>
          <a:latin typeface="+mn-lt"/>
          <a:ea typeface="+mn-ea"/>
          <a:cs typeface="+mn-cs"/>
        </a:defRPr>
      </a:lvl4pPr>
      <a:lvl5pPr marL="1828800" algn="l" rtl="0" eaLnBrk="1" fontAlgn="base" hangingPunct="1">
        <a:spcBef>
          <a:spcPct val="20000"/>
        </a:spcBef>
        <a:spcAft>
          <a:spcPct val="0"/>
        </a:spcAft>
        <a:defRPr>
          <a:solidFill>
            <a:schemeClr val="tx1"/>
          </a:solidFill>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7.gi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PQGdQNGQ3yK2B2kt6"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hatsapp.com/channel/0029Vb5q597KgsNm5fQwU01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ctrTitle"/>
          </p:nvPr>
        </p:nvSpPr>
        <p:spPr>
          <a:xfrm>
            <a:off x="296069" y="1752600"/>
            <a:ext cx="8551862" cy="19986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00000"/>
              </a:buClr>
              <a:buSzPts val="4800"/>
              <a:buFont typeface="Times New Roman"/>
              <a:buNone/>
            </a:pPr>
            <a:r>
              <a:rPr lang="en-US" sz="4800" b="0" i="0" u="none" dirty="0">
                <a:solidFill>
                  <a:srgbClr val="C00000"/>
                </a:solidFill>
                <a:latin typeface="Times New Roman"/>
                <a:ea typeface="Times New Roman"/>
                <a:cs typeface="Times New Roman"/>
                <a:sym typeface="Times New Roman"/>
              </a:rPr>
              <a:t>Data Structures and Algorithms</a:t>
            </a:r>
            <a:br>
              <a:rPr lang="en-US" sz="4800" b="0" i="0" u="none" dirty="0">
                <a:solidFill>
                  <a:srgbClr val="C00000"/>
                </a:solidFill>
                <a:latin typeface="Times New Roman"/>
                <a:ea typeface="Times New Roman"/>
                <a:cs typeface="Times New Roman"/>
                <a:sym typeface="Times New Roman"/>
              </a:rPr>
            </a:br>
            <a:r>
              <a:rPr lang="en-US" sz="4800" b="0" i="0" u="none" dirty="0">
                <a:solidFill>
                  <a:srgbClr val="C00000"/>
                </a:solidFill>
                <a:latin typeface="Times New Roman"/>
                <a:ea typeface="Times New Roman"/>
                <a:cs typeface="Times New Roman"/>
                <a:sym typeface="Times New Roman"/>
              </a:rPr>
              <a:t>CSE 205 </a:t>
            </a:r>
            <a:br>
              <a:rPr lang="en-US" sz="4800" b="0" i="0" u="none" dirty="0">
                <a:solidFill>
                  <a:srgbClr val="C00000"/>
                </a:solidFill>
                <a:latin typeface="Times New Roman"/>
                <a:ea typeface="Times New Roman"/>
                <a:cs typeface="Times New Roman"/>
                <a:sym typeface="Times New Roman"/>
              </a:rPr>
            </a:br>
            <a:endParaRPr dirty="0"/>
          </a:p>
        </p:txBody>
      </p:sp>
      <p:sp>
        <p:nvSpPr>
          <p:cNvPr id="29" name="Google Shape;29;p1"/>
          <p:cNvSpPr txBox="1">
            <a:spLocks noGrp="1"/>
          </p:cNvSpPr>
          <p:nvPr>
            <p:ph type="subTitle" idx="1"/>
          </p:nvPr>
        </p:nvSpPr>
        <p:spPr>
          <a:xfrm>
            <a:off x="1371600" y="51054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98989"/>
              </a:buClr>
              <a:buSzPts val="3200"/>
              <a:buNone/>
            </a:pPr>
            <a:r>
              <a:rPr lang="en-US" sz="3200" b="0" i="0" u="none" dirty="0">
                <a:solidFill>
                  <a:srgbClr val="898989"/>
                </a:solidFill>
                <a:latin typeface="Calibri"/>
                <a:ea typeface="Calibri"/>
                <a:cs typeface="Calibri"/>
                <a:sym typeface="Calibri"/>
              </a:rPr>
              <a:t>The kick start session</a:t>
            </a:r>
            <a:endParaRPr dirty="0"/>
          </a:p>
        </p:txBody>
      </p:sp>
      <p:sp>
        <p:nvSpPr>
          <p:cNvPr id="28" name="Google Shape;28;p1"/>
          <p:cNvSpPr txBox="1"/>
          <p:nvPr/>
        </p:nvSpPr>
        <p:spPr>
          <a:xfrm>
            <a:off x="3810000" y="4724400"/>
            <a:ext cx="177006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76092"/>
              </a:buClr>
              <a:buSzPts val="2400"/>
              <a:buFont typeface="Arial Rounded"/>
              <a:buNone/>
            </a:pPr>
            <a:r>
              <a:rPr lang="en-US" sz="2400" b="1" i="0" u="none" strike="noStrike" cap="none" dirty="0">
                <a:solidFill>
                  <a:srgbClr val="376092"/>
                </a:solidFill>
                <a:latin typeface="Arial Rounded"/>
                <a:ea typeface="Arial Rounded"/>
                <a:cs typeface="Arial Rounded"/>
                <a:sym typeface="Arial Rounded"/>
              </a:rPr>
              <a:t>Lecture #0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g2c92ac516ff_1_0"/>
          <p:cNvSpPr txBox="1">
            <a:spLocks noGrp="1"/>
          </p:cNvSpPr>
          <p:nvPr>
            <p:ph type="title"/>
          </p:nvPr>
        </p:nvSpPr>
        <p:spPr>
          <a:xfrm>
            <a:off x="1681317" y="922338"/>
            <a:ext cx="4873472" cy="512762"/>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300" dirty="0">
                <a:solidFill>
                  <a:srgbClr val="C00000"/>
                </a:solidFill>
                <a:latin typeface="Times New Roman" panose="02020603050405020304" pitchFamily="18" charset="0"/>
                <a:cs typeface="Times New Roman" panose="02020603050405020304" pitchFamily="18" charset="0"/>
              </a:rPr>
              <a:t>Course Outcomes</a:t>
            </a:r>
            <a:endParaRPr sz="4300" dirty="0">
              <a:solidFill>
                <a:srgbClr val="C00000"/>
              </a:solidFill>
              <a:latin typeface="Times New Roman" panose="02020603050405020304" pitchFamily="18" charset="0"/>
              <a:cs typeface="Times New Roman" panose="02020603050405020304" pitchFamily="18" charset="0"/>
            </a:endParaRPr>
          </a:p>
        </p:txBody>
      </p:sp>
      <p:sp>
        <p:nvSpPr>
          <p:cNvPr id="48" name="Google Shape;48;g2c92ac516ff_1_0"/>
          <p:cNvSpPr txBox="1">
            <a:spLocks noGrp="1"/>
          </p:cNvSpPr>
          <p:nvPr>
            <p:ph type="body" idx="1"/>
          </p:nvPr>
        </p:nvSpPr>
        <p:spPr>
          <a:xfrm>
            <a:off x="380437" y="1787433"/>
            <a:ext cx="8763563" cy="4312499"/>
          </a:xfrm>
          <a:prstGeom prst="rect">
            <a:avLst/>
          </a:prstGeom>
        </p:spPr>
        <p:txBody>
          <a:bodyPr spcFirstLastPara="1" wrap="square" lIns="91425" tIns="45700" rIns="91425" bIns="45700" anchor="t" anchorCtr="0">
            <a:noAutofit/>
          </a:bodyPr>
          <a:lstStyle/>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Understand the time and space complexity of programs and data structures.</a:t>
            </a:r>
          </a:p>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Illustrate the importance of a Linked List in the context of real-world problems</a:t>
            </a:r>
          </a:p>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Differentiate the Stack and Queue data structures for problem solving</a:t>
            </a:r>
          </a:p>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Use of recursion in the iteration process and tree data structure</a:t>
            </a:r>
          </a:p>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Apply heap operations and hashing techniques for efficient data storage, retrieval, </a:t>
            </a:r>
            <a:r>
              <a:rPr lang="en-IN" sz="2200" dirty="0">
                <a:solidFill>
                  <a:srgbClr val="002060"/>
                </a:solidFill>
                <a:latin typeface="Times New Roman" panose="02020603050405020304" pitchFamily="18" charset="0"/>
                <a:cs typeface="Times New Roman" panose="02020603050405020304" pitchFamily="18" charset="0"/>
              </a:rPr>
              <a:t>and collision resolution.</a:t>
            </a:r>
          </a:p>
          <a:p>
            <a:pPr marL="457200" indent="-457200">
              <a:buFont typeface="+mj-lt"/>
              <a:buAutoNum type="arabicPeriod"/>
            </a:pPr>
            <a:r>
              <a:rPr lang="en-US" sz="2200" dirty="0">
                <a:solidFill>
                  <a:srgbClr val="002060"/>
                </a:solidFill>
                <a:latin typeface="Times New Roman" panose="02020603050405020304" pitchFamily="18" charset="0"/>
                <a:cs typeface="Times New Roman" panose="02020603050405020304" pitchFamily="18" charset="0"/>
              </a:rPr>
              <a:t>Identify and integrating emerging data structures and algorithmic, ensuring their ability to stay with technological advancements and maintain professional growth in a dynamic field</a:t>
            </a:r>
            <a:endParaRPr sz="2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8" descr="C:\Users\hp\AppData\Local\Microsoft\Windows\Temporary Internet Files\Content.IE5\AXPCH7KH\MC900293476[1].wmf">
            <a:extLst>
              <a:ext uri="{FF2B5EF4-FFF2-40B4-BE49-F238E27FC236}">
                <a16:creationId xmlns:a16="http://schemas.microsoft.com/office/drawing/2014/main" id="{782D25D9-CCB1-BF44-EDB6-5906ECDFE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349" y="2444256"/>
            <a:ext cx="1933575"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a:extLst>
              <a:ext uri="{FF2B5EF4-FFF2-40B4-BE49-F238E27FC236}">
                <a16:creationId xmlns:a16="http://schemas.microsoft.com/office/drawing/2014/main" id="{76A46180-6551-4439-B217-03174B04B489}"/>
              </a:ext>
            </a:extLst>
          </p:cNvPr>
          <p:cNvSpPr>
            <a:spLocks noGrp="1"/>
          </p:cNvSpPr>
          <p:nvPr>
            <p:ph type="title"/>
          </p:nvPr>
        </p:nvSpPr>
        <p:spPr/>
        <p:txBody>
          <a:bodyPr/>
          <a:lstStyle/>
          <a:p>
            <a:pPr eaLnBrk="1" hangingPunct="1"/>
            <a:r>
              <a:rPr lang="en-US" altLang="en-US" sz="4800" dirty="0">
                <a:solidFill>
                  <a:srgbClr val="C00000"/>
                </a:solidFill>
                <a:latin typeface="Times New Roman" panose="02020603050405020304" pitchFamily="18" charset="0"/>
                <a:cs typeface="Times New Roman" panose="02020603050405020304" pitchFamily="18" charset="0"/>
              </a:rPr>
              <a:t>Course Content</a:t>
            </a:r>
            <a:endParaRPr lang="en-IN" altLang="en-US" sz="4800" dirty="0">
              <a:solidFill>
                <a:srgbClr val="C00000"/>
              </a:solidFill>
              <a:latin typeface="Times New Roman" panose="02020603050405020304" pitchFamily="18" charset="0"/>
              <a:cs typeface="Times New Roman" panose="02020603050405020304" pitchFamily="18" charset="0"/>
            </a:endParaRPr>
          </a:p>
        </p:txBody>
      </p:sp>
      <p:sp>
        <p:nvSpPr>
          <p:cNvPr id="20484" name="Content Placeholder 2">
            <a:extLst>
              <a:ext uri="{FF2B5EF4-FFF2-40B4-BE49-F238E27FC236}">
                <a16:creationId xmlns:a16="http://schemas.microsoft.com/office/drawing/2014/main" id="{B0BF42C1-3784-20DE-5B89-DAA86F5FA430}"/>
              </a:ext>
            </a:extLst>
          </p:cNvPr>
          <p:cNvSpPr>
            <a:spLocks noGrp="1"/>
          </p:cNvSpPr>
          <p:nvPr>
            <p:ph idx="1"/>
          </p:nvPr>
        </p:nvSpPr>
        <p:spPr>
          <a:xfrm>
            <a:off x="583324" y="2054827"/>
            <a:ext cx="8229600" cy="3914918"/>
          </a:xfrm>
        </p:spPr>
        <p:txBody>
          <a:bodyPr/>
          <a:lstStyle/>
          <a:p>
            <a:pPr eaLnBrk="1" hangingPunct="1"/>
            <a:r>
              <a:rPr lang="en-US" altLang="en-US" sz="2400" dirty="0">
                <a:solidFill>
                  <a:srgbClr val="C00000"/>
                </a:solidFill>
                <a:latin typeface="Times New Roman" panose="02020603050405020304" pitchFamily="18" charset="0"/>
                <a:cs typeface="Times New Roman" panose="02020603050405020304" pitchFamily="18" charset="0"/>
              </a:rPr>
              <a:t>Introduction to data structures</a:t>
            </a:r>
          </a:p>
          <a:p>
            <a:pPr eaLnBrk="1" hangingPunct="1"/>
            <a:r>
              <a:rPr lang="en-US" altLang="en-US" sz="2400" dirty="0">
                <a:solidFill>
                  <a:srgbClr val="C00000"/>
                </a:solidFill>
                <a:latin typeface="Times New Roman" panose="02020603050405020304" pitchFamily="18" charset="0"/>
                <a:cs typeface="Times New Roman" panose="02020603050405020304" pitchFamily="18" charset="0"/>
              </a:rPr>
              <a:t>Computation of complexity</a:t>
            </a:r>
          </a:p>
          <a:p>
            <a:pPr eaLnBrk="1" hangingPunct="1"/>
            <a:r>
              <a:rPr lang="en-US" altLang="en-US" sz="2400" dirty="0">
                <a:solidFill>
                  <a:srgbClr val="C00000"/>
                </a:solidFill>
                <a:latin typeface="Times New Roman" panose="02020603050405020304" pitchFamily="18" charset="0"/>
                <a:cs typeface="Times New Roman" panose="02020603050405020304" pitchFamily="18" charset="0"/>
              </a:rPr>
              <a:t>Arrays, Sorting &amp; Searching</a:t>
            </a:r>
          </a:p>
          <a:p>
            <a:pPr eaLnBrk="1" hangingPunct="1"/>
            <a:r>
              <a:rPr lang="en-US" altLang="en-US" sz="2400" dirty="0">
                <a:solidFill>
                  <a:srgbClr val="C00000"/>
                </a:solidFill>
                <a:latin typeface="Times New Roman" panose="02020603050405020304" pitchFamily="18" charset="0"/>
                <a:cs typeface="Times New Roman" panose="02020603050405020304" pitchFamily="18" charset="0"/>
              </a:rPr>
              <a:t>Linked List</a:t>
            </a:r>
          </a:p>
          <a:p>
            <a:pPr eaLnBrk="1" hangingPunct="1"/>
            <a:r>
              <a:rPr lang="en-US" altLang="en-US" sz="2400" dirty="0">
                <a:solidFill>
                  <a:srgbClr val="C00000"/>
                </a:solidFill>
                <a:latin typeface="Times New Roman" panose="02020603050405020304" pitchFamily="18" charset="0"/>
                <a:cs typeface="Times New Roman" panose="02020603050405020304" pitchFamily="18" charset="0"/>
              </a:rPr>
              <a:t>Stack and Queues</a:t>
            </a:r>
          </a:p>
          <a:p>
            <a:pPr eaLnBrk="1" hangingPunct="1"/>
            <a:r>
              <a:rPr lang="en-US" altLang="en-US" sz="2400" dirty="0">
                <a:solidFill>
                  <a:srgbClr val="002060"/>
                </a:solidFill>
                <a:latin typeface="Times New Roman" panose="02020603050405020304" pitchFamily="18" charset="0"/>
                <a:cs typeface="Times New Roman" panose="02020603050405020304" pitchFamily="18" charset="0"/>
              </a:rPr>
              <a:t>Recursions</a:t>
            </a:r>
          </a:p>
          <a:p>
            <a:pPr eaLnBrk="1" hangingPunct="1"/>
            <a:r>
              <a:rPr lang="en-US" altLang="en-US" sz="2400" dirty="0">
                <a:solidFill>
                  <a:srgbClr val="002060"/>
                </a:solidFill>
                <a:latin typeface="Times New Roman" panose="02020603050405020304" pitchFamily="18" charset="0"/>
                <a:cs typeface="Times New Roman" panose="02020603050405020304" pitchFamily="18" charset="0"/>
              </a:rPr>
              <a:t>Trees </a:t>
            </a:r>
          </a:p>
          <a:p>
            <a:pPr eaLnBrk="1" hangingPunct="1"/>
            <a:r>
              <a:rPr lang="en-US" altLang="en-US" sz="2400" dirty="0">
                <a:solidFill>
                  <a:srgbClr val="002060"/>
                </a:solidFill>
                <a:latin typeface="Times New Roman" panose="02020603050405020304" pitchFamily="18" charset="0"/>
                <a:cs typeface="Times New Roman" panose="02020603050405020304" pitchFamily="18" charset="0"/>
              </a:rPr>
              <a:t>Hashing</a:t>
            </a:r>
          </a:p>
          <a:p>
            <a:pPr eaLnBrk="1" hangingPunct="1"/>
            <a:r>
              <a:rPr lang="en-US" altLang="en-US" sz="2400" dirty="0">
                <a:solidFill>
                  <a:srgbClr val="002060"/>
                </a:solidFill>
                <a:latin typeface="Times New Roman" panose="02020603050405020304" pitchFamily="18" charset="0"/>
                <a:cs typeface="Times New Roman" panose="02020603050405020304" pitchFamily="18" charset="0"/>
              </a:rPr>
              <a:t>Graphs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a:extLst>
            <a:ext uri="{FF2B5EF4-FFF2-40B4-BE49-F238E27FC236}">
              <a16:creationId xmlns:a16="http://schemas.microsoft.com/office/drawing/2014/main" id="{96A13FAB-06A8-1920-EE0A-8DEF99045597}"/>
            </a:ext>
          </a:extLst>
        </p:cNvPr>
        <p:cNvGrpSpPr/>
        <p:nvPr/>
      </p:nvGrpSpPr>
      <p:grpSpPr>
        <a:xfrm>
          <a:off x="0" y="0"/>
          <a:ext cx="0" cy="0"/>
          <a:chOff x="0" y="0"/>
          <a:chExt cx="0" cy="0"/>
        </a:xfrm>
      </p:grpSpPr>
      <p:sp>
        <p:nvSpPr>
          <p:cNvPr id="77" name="Google Shape;77;p4">
            <a:extLst>
              <a:ext uri="{FF2B5EF4-FFF2-40B4-BE49-F238E27FC236}">
                <a16:creationId xmlns:a16="http://schemas.microsoft.com/office/drawing/2014/main" id="{12B233E6-B33B-1C6F-115D-71B2F7A05DF8}"/>
              </a:ext>
            </a:extLst>
          </p:cNvPr>
          <p:cNvSpPr txBox="1">
            <a:spLocks noGrp="1"/>
          </p:cNvSpPr>
          <p:nvPr>
            <p:ph type="title"/>
          </p:nvPr>
        </p:nvSpPr>
        <p:spPr>
          <a:xfrm>
            <a:off x="1772453" y="999945"/>
            <a:ext cx="5599093" cy="5127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400" b="0" i="0" u="none" dirty="0">
                <a:solidFill>
                  <a:srgbClr val="C00000"/>
                </a:solidFill>
                <a:latin typeface="Times New Roman" panose="02020603050405020304" pitchFamily="18" charset="0"/>
                <a:ea typeface="Calibri"/>
                <a:cs typeface="Times New Roman" panose="02020603050405020304" pitchFamily="18" charset="0"/>
                <a:sym typeface="Calibri"/>
              </a:rPr>
              <a:t>Syllabus of  CSE205</a:t>
            </a:r>
            <a:endParaRPr sz="4400"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DDADEC19-EC75-2210-B961-10C22C492C92}"/>
              </a:ext>
            </a:extLst>
          </p:cNvPr>
          <p:cNvSpPr>
            <a:spLocks noGrp="1"/>
          </p:cNvSpPr>
          <p:nvPr>
            <p:ph type="body" idx="1"/>
          </p:nvPr>
        </p:nvSpPr>
        <p:spPr>
          <a:xfrm>
            <a:off x="409205" y="1862905"/>
            <a:ext cx="8077200" cy="4308872"/>
          </a:xfrm>
        </p:spPr>
        <p:txBody>
          <a:bodyPr/>
          <a:lstStyle/>
          <a:p>
            <a:r>
              <a:rPr lang="en-US" sz="2000" b="1" dirty="0">
                <a:solidFill>
                  <a:srgbClr val="002060"/>
                </a:solidFill>
                <a:latin typeface="Times New Roman" panose="02020603050405020304" pitchFamily="18" charset="0"/>
                <a:cs typeface="Times New Roman" panose="02020603050405020304" pitchFamily="18" charset="0"/>
              </a:rPr>
              <a:t>Unit I</a:t>
            </a:r>
          </a:p>
          <a:p>
            <a:pPr lvl="1"/>
            <a:r>
              <a:rPr lang="en-US" sz="2000" dirty="0">
                <a:solidFill>
                  <a:srgbClr val="002060"/>
                </a:solidFill>
                <a:latin typeface="Times New Roman" panose="02020603050405020304" pitchFamily="18" charset="0"/>
                <a:cs typeface="Times New Roman" panose="02020603050405020304" pitchFamily="18" charset="0"/>
              </a:rPr>
              <a:t>Introduction: Basic Concepts and Notations, Complexity analysis: time, space, and trade off, Omega Notation, Theta Notation, Big O notation, Basic Data Structures.</a:t>
            </a:r>
          </a:p>
          <a:p>
            <a:pPr lvl="1"/>
            <a:r>
              <a:rPr lang="en-US" sz="2000" dirty="0">
                <a:solidFill>
                  <a:srgbClr val="002060"/>
                </a:solidFill>
                <a:latin typeface="Times New Roman" panose="02020603050405020304" pitchFamily="18" charset="0"/>
                <a:cs typeface="Times New Roman" panose="02020603050405020304" pitchFamily="18" charset="0"/>
              </a:rPr>
              <a:t>Arrays: Linear arrays: memory representation, Array operations: traversal, insertion,  deletion, sorting, searching, and merging, and their complexity analysis.</a:t>
            </a:r>
          </a:p>
          <a:p>
            <a:pPr lvl="1"/>
            <a:r>
              <a:rPr lang="en-US" sz="2000" dirty="0">
                <a:solidFill>
                  <a:srgbClr val="002060"/>
                </a:solidFill>
                <a:latin typeface="Times New Roman" panose="02020603050405020304" pitchFamily="18" charset="0"/>
                <a:cs typeface="Times New Roman" panose="02020603050405020304" pitchFamily="18" charset="0"/>
              </a:rPr>
              <a:t>Sorting and Searching: Bubble sort, Insertion sort, Selection sort, Searching: Linear Search and </a:t>
            </a:r>
            <a:r>
              <a:rPr lang="en-IN" sz="2000" dirty="0">
                <a:solidFill>
                  <a:srgbClr val="002060"/>
                </a:solidFill>
                <a:latin typeface="Times New Roman" panose="02020603050405020304" pitchFamily="18" charset="0"/>
                <a:cs typeface="Times New Roman" panose="02020603050405020304" pitchFamily="18" charset="0"/>
              </a:rPr>
              <a:t>Binary Search</a:t>
            </a:r>
          </a:p>
          <a:p>
            <a:r>
              <a:rPr lang="en-IN" sz="2000" b="1" dirty="0">
                <a:solidFill>
                  <a:srgbClr val="002060"/>
                </a:solidFill>
                <a:latin typeface="Times New Roman" panose="02020603050405020304" pitchFamily="18" charset="0"/>
                <a:cs typeface="Times New Roman" panose="02020603050405020304" pitchFamily="18" charset="0"/>
              </a:rPr>
              <a:t>Unit II</a:t>
            </a:r>
          </a:p>
          <a:p>
            <a:pPr lvl="1"/>
            <a:r>
              <a:rPr lang="en-US" sz="2000" dirty="0">
                <a:solidFill>
                  <a:srgbClr val="002060"/>
                </a:solidFill>
                <a:latin typeface="Times New Roman" panose="02020603050405020304" pitchFamily="18" charset="0"/>
                <a:cs typeface="Times New Roman" panose="02020603050405020304" pitchFamily="18" charset="0"/>
              </a:rPr>
              <a:t>Linked Lists: Introduction, Memory representation, Allocation, Traversal, Insertion, Deletion, Header linked lists: Grounded and Circular, Two-way lists: operations on two-way linked lists</a:t>
            </a:r>
          </a:p>
        </p:txBody>
      </p:sp>
    </p:spTree>
    <p:extLst>
      <p:ext uri="{BB962C8B-B14F-4D97-AF65-F5344CB8AC3E}">
        <p14:creationId xmlns:p14="http://schemas.microsoft.com/office/powerpoint/2010/main" val="2066728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1620287" y="1141835"/>
            <a:ext cx="5903424" cy="512762"/>
          </a:xfrm>
          <a:prstGeom prst="rect">
            <a:avLst/>
          </a:prstGeom>
          <a:no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Clr>
                <a:srgbClr val="C00000"/>
              </a:buClr>
              <a:buSzPts val="4800"/>
              <a:buFont typeface="Calibri"/>
              <a:buNone/>
            </a:pPr>
            <a:r>
              <a:rPr lang="en-US" sz="4400" b="0" i="0" u="none" dirty="0">
                <a:solidFill>
                  <a:srgbClr val="C00000"/>
                </a:solidFill>
                <a:latin typeface="Times New Roman" panose="02020603050405020304" pitchFamily="18" charset="0"/>
                <a:ea typeface="Calibri"/>
                <a:cs typeface="Times New Roman" panose="02020603050405020304" pitchFamily="18" charset="0"/>
                <a:sym typeface="Calibri"/>
              </a:rPr>
              <a:t>Syllabus of  CSE205</a:t>
            </a:r>
            <a:endParaRPr sz="4400"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0A2A2B63-E3C2-4DED-62B1-3773E88578BB}"/>
              </a:ext>
            </a:extLst>
          </p:cNvPr>
          <p:cNvSpPr>
            <a:spLocks noGrp="1"/>
          </p:cNvSpPr>
          <p:nvPr>
            <p:ph type="body" idx="1"/>
          </p:nvPr>
        </p:nvSpPr>
        <p:spPr>
          <a:xfrm>
            <a:off x="464733" y="1878670"/>
            <a:ext cx="8214533" cy="4308872"/>
          </a:xfrm>
        </p:spPr>
        <p:txBody>
          <a:bodyPr/>
          <a:lstStyle/>
          <a:p>
            <a:r>
              <a:rPr lang="en-IN" sz="2000" b="1" dirty="0">
                <a:solidFill>
                  <a:srgbClr val="002060"/>
                </a:solidFill>
                <a:latin typeface="Times New Roman" panose="02020603050405020304" pitchFamily="18" charset="0"/>
                <a:cs typeface="Times New Roman" panose="02020603050405020304" pitchFamily="18" charset="0"/>
              </a:rPr>
              <a:t>Unit III</a:t>
            </a:r>
          </a:p>
          <a:p>
            <a:pPr lvl="1"/>
            <a:r>
              <a:rPr lang="en-US" sz="2000" dirty="0">
                <a:solidFill>
                  <a:srgbClr val="002060"/>
                </a:solidFill>
                <a:latin typeface="Times New Roman" panose="02020603050405020304" pitchFamily="18" charset="0"/>
                <a:cs typeface="Times New Roman" panose="02020603050405020304" pitchFamily="18" charset="0"/>
              </a:rPr>
              <a:t>Stacks : Introduction: List and Array representations, Operations on stack (traversal, push and pop), Arithmetic expressions: polish notation, evaluation, and transformation of expressions.</a:t>
            </a:r>
          </a:p>
          <a:p>
            <a:pPr lvl="1"/>
            <a:r>
              <a:rPr lang="en-US" sz="2000" dirty="0">
                <a:solidFill>
                  <a:srgbClr val="002060"/>
                </a:solidFill>
                <a:latin typeface="Times New Roman" panose="02020603050405020304" pitchFamily="18" charset="0"/>
                <a:cs typeface="Times New Roman" panose="02020603050405020304" pitchFamily="18" charset="0"/>
              </a:rPr>
              <a:t>Queue: Array and list representation, operations (traversal, insertion, and deletion), Priority Queues,  </a:t>
            </a:r>
            <a:r>
              <a:rPr lang="en-IN" sz="2000" dirty="0">
                <a:solidFill>
                  <a:srgbClr val="002060"/>
                </a:solidFill>
                <a:latin typeface="Times New Roman" panose="02020603050405020304" pitchFamily="18" charset="0"/>
                <a:cs typeface="Times New Roman" panose="02020603050405020304" pitchFamily="18" charset="0"/>
              </a:rPr>
              <a:t>Deques</a:t>
            </a:r>
          </a:p>
          <a:p>
            <a:r>
              <a:rPr lang="en-US" sz="2000" b="1" dirty="0">
                <a:solidFill>
                  <a:srgbClr val="002060"/>
                </a:solidFill>
                <a:latin typeface="Times New Roman" panose="02020603050405020304" pitchFamily="18" charset="0"/>
                <a:cs typeface="Times New Roman" panose="02020603050405020304" pitchFamily="18" charset="0"/>
              </a:rPr>
              <a:t>Unit IV</a:t>
            </a:r>
          </a:p>
          <a:p>
            <a:pPr lvl="1"/>
            <a:r>
              <a:rPr lang="en-US" sz="2000" dirty="0">
                <a:solidFill>
                  <a:srgbClr val="002060"/>
                </a:solidFill>
                <a:latin typeface="Times New Roman" panose="02020603050405020304" pitchFamily="18" charset="0"/>
                <a:cs typeface="Times New Roman" panose="02020603050405020304" pitchFamily="18" charset="0"/>
              </a:rPr>
              <a:t>Trees: Binary trees: introduction (complete and extended binary trees), memory representation (linked, sequential), Binary Search Tree: introduction, searching, insertion and deletion, In-order traversal, Pre-order traversal, Post-order traversal using recursion</a:t>
            </a:r>
          </a:p>
          <a:p>
            <a:pPr lvl="1"/>
            <a:r>
              <a:rPr lang="en-US" sz="2000" dirty="0">
                <a:solidFill>
                  <a:srgbClr val="002060"/>
                </a:solidFill>
                <a:latin typeface="Times New Roman" panose="02020603050405020304" pitchFamily="18" charset="0"/>
                <a:cs typeface="Times New Roman" panose="02020603050405020304" pitchFamily="18" charset="0"/>
              </a:rPr>
              <a:t>Recursion: Introduction, Recursive implementation of Towers of Hanoi, Merge sort, Quick sort</a:t>
            </a:r>
            <a:endParaRPr lang="en-IN"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
          <a:extLst>
            <a:ext uri="{FF2B5EF4-FFF2-40B4-BE49-F238E27FC236}">
              <a16:creationId xmlns:a16="http://schemas.microsoft.com/office/drawing/2014/main" id="{AE46AD8E-D3DA-4784-3B14-47047F5DBA90}"/>
            </a:ext>
          </a:extLst>
        </p:cNvPr>
        <p:cNvGrpSpPr/>
        <p:nvPr/>
      </p:nvGrpSpPr>
      <p:grpSpPr>
        <a:xfrm>
          <a:off x="0" y="0"/>
          <a:ext cx="0" cy="0"/>
          <a:chOff x="0" y="0"/>
          <a:chExt cx="0" cy="0"/>
        </a:xfrm>
      </p:grpSpPr>
      <p:sp>
        <p:nvSpPr>
          <p:cNvPr id="77" name="Google Shape;77;p4">
            <a:extLst>
              <a:ext uri="{FF2B5EF4-FFF2-40B4-BE49-F238E27FC236}">
                <a16:creationId xmlns:a16="http://schemas.microsoft.com/office/drawing/2014/main" id="{2C724DBD-134E-7693-CEC4-FA15DA09CB43}"/>
              </a:ext>
            </a:extLst>
          </p:cNvPr>
          <p:cNvSpPr txBox="1">
            <a:spLocks noGrp="1"/>
          </p:cNvSpPr>
          <p:nvPr>
            <p:ph type="title"/>
          </p:nvPr>
        </p:nvSpPr>
        <p:spPr>
          <a:xfrm>
            <a:off x="816245" y="1015710"/>
            <a:ext cx="7511507" cy="512762"/>
          </a:xfrm>
          <a:prstGeom prst="rect">
            <a:avLst/>
          </a:prstGeom>
          <a:no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Clr>
                <a:srgbClr val="C00000"/>
              </a:buClr>
              <a:buSzPts val="4800"/>
              <a:buFont typeface="Calibri"/>
              <a:buNone/>
            </a:pPr>
            <a:r>
              <a:rPr lang="en-US" sz="4400" b="0" i="0" u="none" dirty="0">
                <a:solidFill>
                  <a:srgbClr val="C00000"/>
                </a:solidFill>
                <a:latin typeface="Times New Roman" panose="02020603050405020304" pitchFamily="18" charset="0"/>
                <a:ea typeface="Calibri"/>
                <a:cs typeface="Times New Roman" panose="02020603050405020304" pitchFamily="18" charset="0"/>
                <a:sym typeface="Calibri"/>
              </a:rPr>
              <a:t>Syllabus of  CSE205</a:t>
            </a:r>
            <a:endParaRPr sz="4400"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32D5180A-CBA8-B7ED-BFE1-B7D073FB5AA8}"/>
              </a:ext>
            </a:extLst>
          </p:cNvPr>
          <p:cNvSpPr>
            <a:spLocks noGrp="1"/>
          </p:cNvSpPr>
          <p:nvPr>
            <p:ph type="body" idx="1"/>
          </p:nvPr>
        </p:nvSpPr>
        <p:spPr>
          <a:xfrm>
            <a:off x="464733" y="1878670"/>
            <a:ext cx="8214533" cy="2646878"/>
          </a:xfrm>
        </p:spPr>
        <p:txBody>
          <a:bodyPr/>
          <a:lstStyle/>
          <a:p>
            <a:r>
              <a:rPr lang="en-IN" sz="2000" b="1" dirty="0">
                <a:solidFill>
                  <a:srgbClr val="002060"/>
                </a:solidFill>
                <a:latin typeface="Times New Roman" panose="02020603050405020304" pitchFamily="18" charset="0"/>
                <a:cs typeface="Times New Roman" panose="02020603050405020304" pitchFamily="18" charset="0"/>
              </a:rPr>
              <a:t>Unit V</a:t>
            </a:r>
          </a:p>
          <a:p>
            <a:pPr lvl="1"/>
            <a:r>
              <a:rPr lang="en-US" sz="2000" dirty="0">
                <a:solidFill>
                  <a:srgbClr val="002060"/>
                </a:solidFill>
                <a:latin typeface="Times New Roman" panose="02020603050405020304" pitchFamily="18" charset="0"/>
                <a:cs typeface="Times New Roman" panose="02020603050405020304" pitchFamily="18" charset="0"/>
              </a:rPr>
              <a:t>Heaps and Hashing : Heaps: Introduction, Insertion, Deletion, </a:t>
            </a:r>
            <a:r>
              <a:rPr lang="en-US" sz="2000" dirty="0" err="1">
                <a:solidFill>
                  <a:srgbClr val="002060"/>
                </a:solidFill>
                <a:latin typeface="Times New Roman" panose="02020603050405020304" pitchFamily="18" charset="0"/>
                <a:cs typeface="Times New Roman" panose="02020603050405020304" pitchFamily="18" charset="0"/>
              </a:rPr>
              <a:t>HeapSort</a:t>
            </a:r>
            <a:r>
              <a:rPr lang="en-US" sz="2000" dirty="0">
                <a:solidFill>
                  <a:srgbClr val="002060"/>
                </a:solidFill>
                <a:latin typeface="Times New Roman" panose="02020603050405020304" pitchFamily="18" charset="0"/>
                <a:cs typeface="Times New Roman" panose="02020603050405020304" pitchFamily="18" charset="0"/>
              </a:rPr>
              <a:t>, Hashing introduction: hash functions, hash table, Open hashing (separate chaining), Closed hashing (open addressing): linear probing, quadratic probing and double hashing</a:t>
            </a:r>
          </a:p>
          <a:p>
            <a:r>
              <a:rPr lang="en-IN" sz="2000" dirty="0">
                <a:solidFill>
                  <a:srgbClr val="002060"/>
                </a:solidFill>
                <a:latin typeface="Times New Roman" panose="02020603050405020304" pitchFamily="18" charset="0"/>
                <a:cs typeface="Times New Roman" panose="02020603050405020304" pitchFamily="18" charset="0"/>
              </a:rPr>
              <a:t>Unit VI</a:t>
            </a:r>
          </a:p>
          <a:p>
            <a:pPr lvl="1"/>
            <a:r>
              <a:rPr lang="en-IN" sz="2000" dirty="0">
                <a:solidFill>
                  <a:srgbClr val="002060"/>
                </a:solidFill>
                <a:latin typeface="Times New Roman" panose="02020603050405020304" pitchFamily="18" charset="0"/>
                <a:cs typeface="Times New Roman" panose="02020603050405020304" pitchFamily="18" charset="0"/>
              </a:rPr>
              <a:t>Graphs: Graph Traversal: BFS, DFS, Shortest path algorithm: Dijkstra’s Algorithm, Bellman-Ford Algorithm, Floyd </a:t>
            </a:r>
            <a:r>
              <a:rPr lang="en-IN" sz="2000" dirty="0" err="1">
                <a:solidFill>
                  <a:srgbClr val="002060"/>
                </a:solidFill>
                <a:latin typeface="Times New Roman" panose="02020603050405020304" pitchFamily="18" charset="0"/>
                <a:cs typeface="Times New Roman" panose="02020603050405020304" pitchFamily="18" charset="0"/>
              </a:rPr>
              <a:t>Warshall</a:t>
            </a:r>
            <a:r>
              <a:rPr lang="en-IN" sz="2000" dirty="0">
                <a:solidFill>
                  <a:srgbClr val="002060"/>
                </a:solidFill>
                <a:latin typeface="Times New Roman" panose="02020603050405020304" pitchFamily="18" charset="0"/>
                <a:cs typeface="Times New Roman" panose="02020603050405020304" pitchFamily="18" charset="0"/>
              </a:rPr>
              <a:t> Algorithm</a:t>
            </a:r>
          </a:p>
        </p:txBody>
      </p:sp>
    </p:spTree>
    <p:extLst>
      <p:ext uri="{BB962C8B-B14F-4D97-AF65-F5344CB8AC3E}">
        <p14:creationId xmlns:p14="http://schemas.microsoft.com/office/powerpoint/2010/main" val="4254977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CCE6E4A-7930-2BF0-33C2-04511EE0B043}"/>
              </a:ext>
            </a:extLst>
          </p:cNvPr>
          <p:cNvSpPr>
            <a:spLocks noGrp="1"/>
          </p:cNvSpPr>
          <p:nvPr>
            <p:ph type="title"/>
          </p:nvPr>
        </p:nvSpPr>
        <p:spPr>
          <a:xfrm>
            <a:off x="260131" y="901673"/>
            <a:ext cx="8623738" cy="512762"/>
          </a:xfrm>
        </p:spPr>
        <p:txBody>
          <a:bodyPr/>
          <a:lstStyle/>
          <a:p>
            <a:pPr eaLnBrk="1" hangingPunct="1"/>
            <a:r>
              <a:rPr lang="en-US" altLang="en-US" sz="4800" dirty="0">
                <a:solidFill>
                  <a:srgbClr val="C00000"/>
                </a:solidFill>
                <a:latin typeface="Times New Roman" panose="02020603050405020304" pitchFamily="18" charset="0"/>
                <a:cs typeface="Times New Roman" panose="02020603050405020304" pitchFamily="18" charset="0"/>
              </a:rPr>
              <a:t>Course Assessment Model</a:t>
            </a:r>
            <a:endParaRPr lang="en-IN" altLang="en-US"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AA690E-3366-6529-E92D-A9C4CAAB2355}"/>
              </a:ext>
            </a:extLst>
          </p:cNvPr>
          <p:cNvSpPr>
            <a:spLocks noGrp="1"/>
          </p:cNvSpPr>
          <p:nvPr>
            <p:ph idx="1"/>
          </p:nvPr>
        </p:nvSpPr>
        <p:spPr>
          <a:xfrm>
            <a:off x="457200" y="1920978"/>
            <a:ext cx="8229600" cy="4274870"/>
          </a:xfrm>
          <a:ln>
            <a:miter lim="800000"/>
            <a:headEnd/>
            <a:tailEnd/>
          </a:ln>
        </p:spPr>
        <p:txBody>
          <a:bodyPr rtlCol="0">
            <a:normAutofit fontScale="77500" lnSpcReduction="20000"/>
          </a:bodyPr>
          <a:lstStyle/>
          <a:p>
            <a:pPr eaLnBrk="1" fontAlgn="auto" hangingPunct="1">
              <a:spcAft>
                <a:spcPts val="0"/>
              </a:spcAft>
              <a:defRPr/>
            </a:pPr>
            <a:r>
              <a:rPr lang="en-US" sz="4000" b="1" dirty="0">
                <a:solidFill>
                  <a:srgbClr val="002060"/>
                </a:solidFill>
                <a:latin typeface="Times New Roman" pitchFamily="18" charset="0"/>
                <a:cs typeface="Times New Roman" pitchFamily="18" charset="0"/>
              </a:rPr>
              <a:t>CSE205                                       Marks break up*</a:t>
            </a:r>
          </a:p>
          <a:p>
            <a:pPr eaLnBrk="1" fontAlgn="auto" hangingPunct="1">
              <a:spcAft>
                <a:spcPts val="0"/>
              </a:spcAft>
              <a:defRPr/>
            </a:pPr>
            <a:r>
              <a:rPr lang="en-US" sz="4000" dirty="0">
                <a:solidFill>
                  <a:srgbClr val="C00000"/>
                </a:solidFill>
                <a:latin typeface="Times New Roman" pitchFamily="18" charset="0"/>
                <a:cs typeface="Times New Roman" pitchFamily="18" charset="0"/>
              </a:rPr>
              <a:t>Attendance							  5</a:t>
            </a:r>
          </a:p>
          <a:p>
            <a:pPr fontAlgn="auto">
              <a:spcAft>
                <a:spcPts val="0"/>
              </a:spcAft>
              <a:defRPr/>
            </a:pPr>
            <a:r>
              <a:rPr lang="en-US" sz="4000" dirty="0">
                <a:solidFill>
                  <a:srgbClr val="C00000"/>
                </a:solidFill>
                <a:latin typeface="Times New Roman" pitchFamily="18" charset="0"/>
                <a:cs typeface="Times New Roman" pitchFamily="18" charset="0"/>
              </a:rPr>
              <a:t>Programming Practice 	 (Mandatory) 		15</a:t>
            </a:r>
          </a:p>
          <a:p>
            <a:pPr eaLnBrk="1" fontAlgn="auto" hangingPunct="1">
              <a:spcAft>
                <a:spcPts val="0"/>
              </a:spcAft>
              <a:defRPr/>
            </a:pPr>
            <a:r>
              <a:rPr lang="en-US" sz="4000" dirty="0">
                <a:solidFill>
                  <a:srgbClr val="C00000"/>
                </a:solidFill>
                <a:latin typeface="Times New Roman" pitchFamily="18" charset="0"/>
                <a:cs typeface="Times New Roman" pitchFamily="18" charset="0"/>
              </a:rPr>
              <a:t>CA (One best out of Two CBTs)			15</a:t>
            </a:r>
          </a:p>
          <a:p>
            <a:pPr eaLnBrk="1" fontAlgn="auto" hangingPunct="1">
              <a:spcAft>
                <a:spcPts val="0"/>
              </a:spcAft>
              <a:defRPr/>
            </a:pPr>
            <a:r>
              <a:rPr lang="en-US" sz="4000" dirty="0">
                <a:solidFill>
                  <a:srgbClr val="C00000"/>
                </a:solidFill>
                <a:latin typeface="Times New Roman" pitchFamily="18" charset="0"/>
                <a:cs typeface="Times New Roman" pitchFamily="18" charset="0"/>
              </a:rPr>
              <a:t>CA Written (Mandatory)				20</a:t>
            </a:r>
          </a:p>
          <a:p>
            <a:pPr eaLnBrk="1" fontAlgn="auto" hangingPunct="1">
              <a:spcAft>
                <a:spcPts val="0"/>
              </a:spcAft>
              <a:defRPr/>
            </a:pPr>
            <a:r>
              <a:rPr lang="en-US" sz="4000" dirty="0">
                <a:solidFill>
                  <a:srgbClr val="C00000"/>
                </a:solidFill>
                <a:latin typeface="Times New Roman" pitchFamily="18" charset="0"/>
                <a:cs typeface="Times New Roman" pitchFamily="18" charset="0"/>
              </a:rPr>
              <a:t>ETP (Practical /Laptop)				45</a:t>
            </a:r>
          </a:p>
          <a:p>
            <a:pPr eaLnBrk="1" fontAlgn="auto" hangingPunct="1">
              <a:spcAft>
                <a:spcPts val="0"/>
              </a:spcAft>
              <a:defRPr/>
            </a:pPr>
            <a:r>
              <a:rPr lang="en-US" sz="4000" b="1" dirty="0">
                <a:solidFill>
                  <a:srgbClr val="002060"/>
                </a:solidFill>
                <a:latin typeface="Times New Roman" pitchFamily="18" charset="0"/>
                <a:cs typeface="Times New Roman" pitchFamily="18" charset="0"/>
              </a:rPr>
              <a:t>Total								100</a:t>
            </a:r>
          </a:p>
          <a:p>
            <a:pPr eaLnBrk="1" fontAlgn="auto" hangingPunct="1">
              <a:spcAft>
                <a:spcPts val="0"/>
              </a:spcAft>
              <a:defRPr/>
            </a:pPr>
            <a:endParaRPr lang="en-US" sz="4000" b="1" dirty="0">
              <a:solidFill>
                <a:srgbClr val="002060"/>
              </a:solidFill>
              <a:latin typeface="Times New Roman" pitchFamily="18" charset="0"/>
              <a:cs typeface="Times New Roman" pitchFamily="18" charset="0"/>
            </a:endParaRPr>
          </a:p>
          <a:p>
            <a:pPr eaLnBrk="1" fontAlgn="auto" hangingPunct="1">
              <a:spcAft>
                <a:spcPts val="0"/>
              </a:spcAft>
              <a:defRPr/>
            </a:pPr>
            <a:r>
              <a:rPr lang="en-US" sz="4000" b="1" dirty="0">
                <a:solidFill>
                  <a:srgbClr val="002060"/>
                </a:solidFill>
                <a:highlight>
                  <a:srgbClr val="FFFF00"/>
                </a:highlight>
                <a:latin typeface="Times New Roman" pitchFamily="18" charset="0"/>
                <a:cs typeface="Times New Roman" pitchFamily="18" charset="0"/>
              </a:rPr>
              <a:t># No MTE</a:t>
            </a:r>
          </a:p>
          <a:p>
            <a:pPr eaLnBrk="1" fontAlgn="auto" hangingPunct="1">
              <a:spcAft>
                <a:spcPts val="0"/>
              </a:spcAft>
              <a:defRPr/>
            </a:pPr>
            <a:endParaRPr lang="en-IN" dirty="0">
              <a:solidFill>
                <a:schemeClr val="accent6">
                  <a:lumMod val="75000"/>
                </a:schemeClr>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B4DE5E9-EB83-5FC3-5EA3-0979CAAB188C}"/>
              </a:ext>
            </a:extLst>
          </p:cNvPr>
          <p:cNvSpPr>
            <a:spLocks noGrp="1"/>
          </p:cNvSpPr>
          <p:nvPr>
            <p:ph type="title"/>
          </p:nvPr>
        </p:nvSpPr>
        <p:spPr>
          <a:xfrm>
            <a:off x="1992750" y="879667"/>
            <a:ext cx="5464340" cy="775712"/>
          </a:xfrm>
        </p:spPr>
        <p:txBody>
          <a:bodyPr/>
          <a:lstStyle/>
          <a:p>
            <a:pPr eaLnBrk="1" hangingPunct="1"/>
            <a:r>
              <a:rPr lang="en-US" altLang="en-US" sz="4800" dirty="0">
                <a:solidFill>
                  <a:srgbClr val="C00000"/>
                </a:solidFill>
                <a:latin typeface="Times New Roman" panose="02020603050405020304" pitchFamily="18" charset="0"/>
                <a:cs typeface="Times New Roman" panose="02020603050405020304" pitchFamily="18" charset="0"/>
              </a:rPr>
              <a:t>Academic Tasks</a:t>
            </a:r>
            <a:endParaRPr lang="en-IN" altLang="en-US" sz="4800" dirty="0">
              <a:solidFill>
                <a:srgbClr val="C00000"/>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DF070A8-B8A6-923A-15AE-F2FE84F80F3D}"/>
              </a:ext>
            </a:extLst>
          </p:cNvPr>
          <p:cNvGraphicFramePr>
            <a:graphicFrameLocks noGrp="1"/>
          </p:cNvGraphicFramePr>
          <p:nvPr>
            <p:extLst>
              <p:ext uri="{D42A27DB-BD31-4B8C-83A1-F6EECF244321}">
                <p14:modId xmlns:p14="http://schemas.microsoft.com/office/powerpoint/2010/main" val="1930621051"/>
              </p:ext>
            </p:extLst>
          </p:nvPr>
        </p:nvGraphicFramePr>
        <p:xfrm>
          <a:off x="307427" y="1846649"/>
          <a:ext cx="8529145" cy="4419390"/>
        </p:xfrm>
        <a:graphic>
          <a:graphicData uri="http://schemas.openxmlformats.org/drawingml/2006/table">
            <a:tbl>
              <a:tblPr firstRow="1" bandRow="1">
                <a:tableStyleId>{7DF18680-E054-41AD-8BC1-D1AEF772440D}</a:tableStyleId>
              </a:tblPr>
              <a:tblGrid>
                <a:gridCol w="5373361">
                  <a:extLst>
                    <a:ext uri="{9D8B030D-6E8A-4147-A177-3AD203B41FA5}">
                      <a16:colId xmlns:a16="http://schemas.microsoft.com/office/drawing/2014/main" val="20000"/>
                    </a:ext>
                  </a:extLst>
                </a:gridCol>
                <a:gridCol w="3155784">
                  <a:extLst>
                    <a:ext uri="{9D8B030D-6E8A-4147-A177-3AD203B41FA5}">
                      <a16:colId xmlns:a16="http://schemas.microsoft.com/office/drawing/2014/main" val="20001"/>
                    </a:ext>
                  </a:extLst>
                </a:gridCol>
              </a:tblGrid>
              <a:tr h="461430">
                <a:tc>
                  <a:txBody>
                    <a:bodyPr/>
                    <a:lstStyle/>
                    <a:p>
                      <a:pPr algn="ctr"/>
                      <a:r>
                        <a:rPr lang="en-US" sz="2600" dirty="0">
                          <a:solidFill>
                            <a:srgbClr val="002060"/>
                          </a:solidFill>
                          <a:latin typeface="Times New Roman" pitchFamily="18" charset="0"/>
                          <a:cs typeface="Times New Roman" pitchFamily="18" charset="0"/>
                        </a:rPr>
                        <a:t>Academic Task</a:t>
                      </a:r>
                    </a:p>
                  </a:txBody>
                  <a:tcPr marT="45699" marB="45699"/>
                </a:tc>
                <a:tc>
                  <a:txBody>
                    <a:bodyPr/>
                    <a:lstStyle/>
                    <a:p>
                      <a:pPr algn="ctr"/>
                      <a:r>
                        <a:rPr lang="en-US" sz="2600" dirty="0">
                          <a:solidFill>
                            <a:srgbClr val="002060"/>
                          </a:solidFill>
                          <a:latin typeface="Times New Roman" pitchFamily="18" charset="0"/>
                          <a:cs typeface="Times New Roman" pitchFamily="18" charset="0"/>
                        </a:rPr>
                        <a:t>Tentative</a:t>
                      </a:r>
                      <a:r>
                        <a:rPr lang="en-US" sz="2600" baseline="0" dirty="0">
                          <a:solidFill>
                            <a:srgbClr val="002060"/>
                          </a:solidFill>
                          <a:latin typeface="Times New Roman" pitchFamily="18" charset="0"/>
                          <a:cs typeface="Times New Roman" pitchFamily="18" charset="0"/>
                        </a:rPr>
                        <a:t> Week</a:t>
                      </a:r>
                      <a:endParaRPr lang="en-US" sz="2600" dirty="0">
                        <a:solidFill>
                          <a:srgbClr val="002060"/>
                        </a:solidFill>
                        <a:latin typeface="Times New Roman" pitchFamily="18" charset="0"/>
                        <a:cs typeface="Times New Roman" pitchFamily="18" charset="0"/>
                      </a:endParaRPr>
                    </a:p>
                  </a:txBody>
                  <a:tcPr marT="45699" marB="45699"/>
                </a:tc>
                <a:extLst>
                  <a:ext uri="{0D108BD9-81ED-4DB2-BD59-A6C34878D82A}">
                    <a16:rowId xmlns:a16="http://schemas.microsoft.com/office/drawing/2014/main" val="10000"/>
                  </a:ext>
                </a:extLst>
              </a:tr>
              <a:tr h="1221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600" dirty="0">
                          <a:solidFill>
                            <a:srgbClr val="002060"/>
                          </a:solidFill>
                          <a:latin typeface="Times New Roman" pitchFamily="18" charset="0"/>
                          <a:cs typeface="Times New Roman" pitchFamily="18" charset="0"/>
                        </a:rPr>
                        <a:t>CA-1:  Programming</a:t>
                      </a:r>
                      <a:r>
                        <a:rPr lang="en-US" sz="2600" baseline="0" dirty="0">
                          <a:solidFill>
                            <a:srgbClr val="002060"/>
                          </a:solidFill>
                          <a:latin typeface="Times New Roman" pitchFamily="18" charset="0"/>
                          <a:cs typeface="Times New Roman" pitchFamily="18" charset="0"/>
                        </a:rPr>
                        <a:t> Practice (MCQs + Coding)</a:t>
                      </a:r>
                      <a:endParaRPr lang="en-US" sz="2600" dirty="0">
                        <a:solidFill>
                          <a:srgbClr val="002060"/>
                        </a:solidFill>
                        <a:latin typeface="Times New Roman" pitchFamily="18" charset="0"/>
                        <a:cs typeface="Times New Roman" pitchFamily="18" charset="0"/>
                      </a:endParaRPr>
                    </a:p>
                    <a:p>
                      <a:pPr algn="ctr"/>
                      <a:r>
                        <a:rPr lang="en-US" sz="2600" dirty="0">
                          <a:solidFill>
                            <a:srgbClr val="002060"/>
                          </a:solidFill>
                          <a:latin typeface="Times New Roman" pitchFamily="18" charset="0"/>
                          <a:cs typeface="Times New Roman" pitchFamily="18" charset="0"/>
                        </a:rPr>
                        <a:t>(Mandatory)</a:t>
                      </a:r>
                    </a:p>
                  </a:txBody>
                  <a:tcPr marT="45699" marB="45699"/>
                </a:tc>
                <a:tc>
                  <a:txBody>
                    <a:bodyPr/>
                    <a:lstStyle/>
                    <a:p>
                      <a:pPr algn="ctr"/>
                      <a:r>
                        <a:rPr lang="en-US" sz="2600" dirty="0">
                          <a:solidFill>
                            <a:srgbClr val="002060"/>
                          </a:solidFill>
                          <a:latin typeface="Times New Roman" pitchFamily="18" charset="0"/>
                          <a:cs typeface="Times New Roman" pitchFamily="18" charset="0"/>
                        </a:rPr>
                        <a:t>Week1 – Week14</a:t>
                      </a:r>
                    </a:p>
                  </a:txBody>
                  <a:tcPr marT="45699" marB="45699"/>
                </a:tc>
                <a:extLst>
                  <a:ext uri="{0D108BD9-81ED-4DB2-BD59-A6C34878D82A}">
                    <a16:rowId xmlns:a16="http://schemas.microsoft.com/office/drawing/2014/main" val="10001"/>
                  </a:ext>
                </a:extLst>
              </a:tr>
              <a:tr h="841462">
                <a:tc>
                  <a:txBody>
                    <a:bodyPr/>
                    <a:lstStyle/>
                    <a:p>
                      <a:pPr algn="ctr"/>
                      <a:r>
                        <a:rPr lang="en-US" sz="2600" dirty="0">
                          <a:solidFill>
                            <a:srgbClr val="002060"/>
                          </a:solidFill>
                          <a:latin typeface="Times New Roman" pitchFamily="18" charset="0"/>
                          <a:cs typeface="Times New Roman" pitchFamily="18" charset="0"/>
                        </a:rPr>
                        <a:t>CA-2: Mix of MCQs(10</a:t>
                      </a:r>
                      <a:r>
                        <a:rPr lang="en-US" sz="2600" baseline="0" dirty="0">
                          <a:solidFill>
                            <a:srgbClr val="002060"/>
                          </a:solidFill>
                          <a:latin typeface="Times New Roman" pitchFamily="18" charset="0"/>
                          <a:cs typeface="Times New Roman" pitchFamily="18" charset="0"/>
                        </a:rPr>
                        <a:t> Marks</a:t>
                      </a:r>
                      <a:r>
                        <a:rPr lang="en-US" sz="2600" dirty="0">
                          <a:solidFill>
                            <a:srgbClr val="002060"/>
                          </a:solidFill>
                          <a:latin typeface="Times New Roman" pitchFamily="18" charset="0"/>
                          <a:cs typeface="Times New Roman" pitchFamily="18" charset="0"/>
                        </a:rPr>
                        <a:t>) + Coding Problems(20</a:t>
                      </a:r>
                      <a:r>
                        <a:rPr lang="en-US" sz="2600" baseline="0" dirty="0">
                          <a:solidFill>
                            <a:srgbClr val="002060"/>
                          </a:solidFill>
                          <a:latin typeface="Times New Roman" pitchFamily="18" charset="0"/>
                          <a:cs typeface="Times New Roman" pitchFamily="18" charset="0"/>
                        </a:rPr>
                        <a:t> Marks</a:t>
                      </a:r>
                      <a:r>
                        <a:rPr lang="en-US" sz="2600" dirty="0">
                          <a:solidFill>
                            <a:srgbClr val="002060"/>
                          </a:solidFill>
                          <a:latin typeface="Times New Roman" pitchFamily="18" charset="0"/>
                          <a:cs typeface="Times New Roman" pitchFamily="18" charset="0"/>
                        </a:rPr>
                        <a:t>)</a:t>
                      </a:r>
                    </a:p>
                  </a:txBody>
                  <a:tcPr marT="45699" marB="45699"/>
                </a:tc>
                <a:tc>
                  <a:txBody>
                    <a:bodyPr/>
                    <a:lstStyle/>
                    <a:p>
                      <a:pPr algn="ctr"/>
                      <a:r>
                        <a:rPr lang="en-US" sz="2600" dirty="0">
                          <a:solidFill>
                            <a:srgbClr val="002060"/>
                          </a:solidFill>
                          <a:latin typeface="Times New Roman" pitchFamily="18" charset="0"/>
                          <a:cs typeface="Times New Roman" pitchFamily="18" charset="0"/>
                        </a:rPr>
                        <a:t> Week 5</a:t>
                      </a:r>
                    </a:p>
                  </a:txBody>
                  <a:tcPr marT="45699" marB="45699"/>
                </a:tc>
                <a:extLst>
                  <a:ext uri="{0D108BD9-81ED-4DB2-BD59-A6C34878D82A}">
                    <a16:rowId xmlns:a16="http://schemas.microsoft.com/office/drawing/2014/main" val="10002"/>
                  </a:ext>
                </a:extLst>
              </a:tr>
              <a:tr h="8414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600" dirty="0">
                          <a:solidFill>
                            <a:srgbClr val="002060"/>
                          </a:solidFill>
                          <a:latin typeface="Times New Roman" pitchFamily="18" charset="0"/>
                          <a:cs typeface="Times New Roman" pitchFamily="18" charset="0"/>
                        </a:rPr>
                        <a:t>CA-3: Mix of MCQs(10</a:t>
                      </a:r>
                      <a:r>
                        <a:rPr lang="en-US" sz="2600" baseline="0" dirty="0">
                          <a:solidFill>
                            <a:srgbClr val="002060"/>
                          </a:solidFill>
                          <a:latin typeface="Times New Roman" pitchFamily="18" charset="0"/>
                          <a:cs typeface="Times New Roman" pitchFamily="18" charset="0"/>
                        </a:rPr>
                        <a:t> Marks)</a:t>
                      </a:r>
                      <a:r>
                        <a:rPr lang="en-US" sz="2600" dirty="0">
                          <a:solidFill>
                            <a:srgbClr val="002060"/>
                          </a:solidFill>
                          <a:latin typeface="Times New Roman" pitchFamily="18" charset="0"/>
                          <a:cs typeface="Times New Roman" pitchFamily="18" charset="0"/>
                        </a:rPr>
                        <a:t> + Coding Problems(20</a:t>
                      </a:r>
                      <a:r>
                        <a:rPr lang="en-US" sz="2600" baseline="0" dirty="0">
                          <a:solidFill>
                            <a:srgbClr val="002060"/>
                          </a:solidFill>
                          <a:latin typeface="Times New Roman" pitchFamily="18" charset="0"/>
                          <a:cs typeface="Times New Roman" pitchFamily="18" charset="0"/>
                        </a:rPr>
                        <a:t> Marks)</a:t>
                      </a:r>
                      <a:endParaRPr lang="en-US" sz="2600" dirty="0">
                        <a:solidFill>
                          <a:srgbClr val="002060"/>
                        </a:solidFill>
                        <a:latin typeface="Times New Roman" pitchFamily="18" charset="0"/>
                        <a:cs typeface="Times New Roman" pitchFamily="18" charset="0"/>
                      </a:endParaRPr>
                    </a:p>
                  </a:txBody>
                  <a:tcPr marT="45699" marB="45699"/>
                </a:tc>
                <a:tc>
                  <a:txBody>
                    <a:bodyPr/>
                    <a:lstStyle/>
                    <a:p>
                      <a:pPr algn="ctr"/>
                      <a:r>
                        <a:rPr lang="en-US" sz="2600" dirty="0">
                          <a:solidFill>
                            <a:srgbClr val="002060"/>
                          </a:solidFill>
                          <a:latin typeface="Times New Roman" pitchFamily="18" charset="0"/>
                          <a:cs typeface="Times New Roman" pitchFamily="18" charset="0"/>
                        </a:rPr>
                        <a:t>Week 9</a:t>
                      </a:r>
                    </a:p>
                  </a:txBody>
                  <a:tcPr marT="45699" marB="45699"/>
                </a:tc>
                <a:extLst>
                  <a:ext uri="{0D108BD9-81ED-4DB2-BD59-A6C34878D82A}">
                    <a16:rowId xmlns:a16="http://schemas.microsoft.com/office/drawing/2014/main" val="10003"/>
                  </a:ext>
                </a:extLst>
              </a:tr>
              <a:tr h="8414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srgbClr val="002060"/>
                          </a:solidFill>
                          <a:latin typeface="Times New Roman" pitchFamily="18" charset="0"/>
                          <a:cs typeface="Times New Roman" pitchFamily="18" charset="0"/>
                        </a:rPr>
                        <a:t>CA-4: Written (Mandatory)</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600" dirty="0">
                        <a:solidFill>
                          <a:srgbClr val="002060"/>
                        </a:solidFill>
                        <a:latin typeface="Times New Roman" pitchFamily="18" charset="0"/>
                        <a:cs typeface="Times New Roman" pitchFamily="18" charset="0"/>
                      </a:endParaRPr>
                    </a:p>
                  </a:txBody>
                  <a:tcPr marT="45699" marB="45699"/>
                </a:tc>
                <a:tc>
                  <a:txBody>
                    <a:bodyPr/>
                    <a:lstStyle/>
                    <a:p>
                      <a:pPr algn="ctr"/>
                      <a:r>
                        <a:rPr lang="en-US" sz="2600" dirty="0">
                          <a:solidFill>
                            <a:srgbClr val="002060"/>
                          </a:solidFill>
                          <a:latin typeface="Times New Roman" pitchFamily="18" charset="0"/>
                          <a:cs typeface="Times New Roman" pitchFamily="18" charset="0"/>
                        </a:rPr>
                        <a:t>Week 12</a:t>
                      </a:r>
                    </a:p>
                  </a:txBody>
                  <a:tcPr marT="45699" marB="45699"/>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0A80363-8A26-8FAD-454E-F5DD3D25D51E}"/>
              </a:ext>
            </a:extLst>
          </p:cNvPr>
          <p:cNvSpPr>
            <a:spLocks noGrp="1"/>
          </p:cNvSpPr>
          <p:nvPr>
            <p:ph type="title"/>
          </p:nvPr>
        </p:nvSpPr>
        <p:spPr>
          <a:xfrm>
            <a:off x="1814868" y="1016931"/>
            <a:ext cx="5514263" cy="553998"/>
          </a:xfrm>
        </p:spPr>
        <p:txBody>
          <a:bodyPr/>
          <a:lstStyle/>
          <a:p>
            <a:pPr eaLnBrk="1" hangingPunct="1"/>
            <a:r>
              <a:rPr lang="en-US" altLang="en-US" sz="3600" dirty="0">
                <a:solidFill>
                  <a:srgbClr val="C00000"/>
                </a:solidFill>
                <a:latin typeface="Times New Roman" panose="02020603050405020304" pitchFamily="18" charset="0"/>
                <a:cs typeface="Times New Roman" panose="02020603050405020304" pitchFamily="18" charset="0"/>
              </a:rPr>
              <a:t>Practice Problems</a:t>
            </a:r>
            <a:endParaRPr lang="en-IN" altLang="en-US" sz="3600" dirty="0">
              <a:solidFill>
                <a:srgbClr val="C0000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DDBF99F-0403-092E-1E35-892801C32BA0}"/>
              </a:ext>
            </a:extLst>
          </p:cNvPr>
          <p:cNvSpPr>
            <a:spLocks noGrp="1"/>
          </p:cNvSpPr>
          <p:nvPr>
            <p:ph idx="1"/>
          </p:nvPr>
        </p:nvSpPr>
        <p:spPr>
          <a:xfrm>
            <a:off x="457200" y="1935164"/>
            <a:ext cx="8229600" cy="2659190"/>
          </a:xfrm>
        </p:spPr>
        <p:txBody>
          <a:bodyPr/>
          <a:lstStyle/>
          <a:p>
            <a:pPr algn="just">
              <a:defRPr/>
            </a:pPr>
            <a:r>
              <a:rPr lang="en-US" sz="2400" dirty="0">
                <a:solidFill>
                  <a:srgbClr val="002060"/>
                </a:solidFill>
                <a:latin typeface="Times New Roman" pitchFamily="18" charset="0"/>
                <a:cs typeface="Times New Roman" pitchFamily="18" charset="0"/>
              </a:rPr>
              <a:t>In the Practice Problems, marks are only for coding Problems. </a:t>
            </a:r>
          </a:p>
          <a:p>
            <a:pPr algn="just">
              <a:defRPr/>
            </a:pPr>
            <a:endParaRPr lang="en-US" sz="2400" dirty="0">
              <a:solidFill>
                <a:srgbClr val="002060"/>
              </a:solidFill>
              <a:latin typeface="Times New Roman" pitchFamily="18" charset="0"/>
              <a:cs typeface="Times New Roman" pitchFamily="18" charset="0"/>
            </a:endParaRPr>
          </a:p>
          <a:p>
            <a:pPr algn="just">
              <a:defRPr/>
            </a:pPr>
            <a:r>
              <a:rPr lang="en-US" sz="2400" dirty="0">
                <a:solidFill>
                  <a:srgbClr val="002060"/>
                </a:solidFill>
                <a:latin typeface="Times New Roman" pitchFamily="18" charset="0"/>
                <a:cs typeface="Times New Roman" pitchFamily="18" charset="0"/>
              </a:rPr>
              <a:t>MCQs are only for practice.</a:t>
            </a:r>
          </a:p>
          <a:p>
            <a:pPr algn="just">
              <a:defRPr/>
            </a:pPr>
            <a:endParaRPr lang="en-US" sz="2400" dirty="0">
              <a:solidFill>
                <a:srgbClr val="002060"/>
              </a:solidFill>
              <a:latin typeface="Times New Roman" pitchFamily="18" charset="0"/>
              <a:cs typeface="Times New Roman" pitchFamily="18" charset="0"/>
            </a:endParaRPr>
          </a:p>
          <a:p>
            <a:pPr marL="0" indent="0" algn="just">
              <a:buFont typeface="Arial" panose="020B0604020202020204" pitchFamily="34" charset="0"/>
              <a:buNone/>
              <a:defRPr/>
            </a:pPr>
            <a:endParaRPr lang="en-US" sz="2400" dirty="0">
              <a:solidFill>
                <a:srgbClr val="C00000"/>
              </a:solidFill>
              <a:latin typeface="Times New Roman" pitchFamily="18" charset="0"/>
              <a:cs typeface="Times New Roman" pitchFamily="18" charset="0"/>
            </a:endParaRPr>
          </a:p>
          <a:p>
            <a:pPr marL="0" indent="0" algn="ctr">
              <a:buFont typeface="Arial" panose="020B0604020202020204" pitchFamily="34" charset="0"/>
              <a:buNone/>
              <a:defRPr/>
            </a:pPr>
            <a:r>
              <a:rPr lang="en-US" sz="2800" dirty="0">
                <a:solidFill>
                  <a:srgbClr val="C00000"/>
                </a:solidFill>
                <a:latin typeface="Times New Roman" panose="02020603050405020304" pitchFamily="18" charset="0"/>
                <a:ea typeface="+mj-ea"/>
                <a:cs typeface="Times New Roman" panose="02020603050405020304" pitchFamily="18" charset="0"/>
              </a:rPr>
              <a:t>Unit-wise Sequence locking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7D7DDFD-BE01-817D-2CAB-59C2A5B6A7A5}"/>
              </a:ext>
            </a:extLst>
          </p:cNvPr>
          <p:cNvSpPr>
            <a:spLocks noGrp="1"/>
          </p:cNvSpPr>
          <p:nvPr>
            <p:ph type="title"/>
          </p:nvPr>
        </p:nvSpPr>
        <p:spPr>
          <a:xfrm>
            <a:off x="457200" y="1047148"/>
            <a:ext cx="8229600" cy="492443"/>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Marks Calculation for Programming Practice</a:t>
            </a:r>
            <a:endParaRPr lang="en-IN" altLang="en-US" dirty="0">
              <a:solidFill>
                <a:srgbClr val="C0000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35CA4F1-A7CC-2E5B-2C3F-3D656069E57B}"/>
              </a:ext>
            </a:extLst>
          </p:cNvPr>
          <p:cNvSpPr>
            <a:spLocks noGrp="1"/>
          </p:cNvSpPr>
          <p:nvPr>
            <p:ph idx="1"/>
          </p:nvPr>
        </p:nvSpPr>
        <p:spPr>
          <a:xfrm>
            <a:off x="457200" y="1782763"/>
            <a:ext cx="8229600" cy="4333494"/>
          </a:xfrm>
        </p:spPr>
        <p:txBody>
          <a:bodyPr/>
          <a:lstStyle/>
          <a:p>
            <a:pPr algn="just">
              <a:defRPr/>
            </a:pPr>
            <a:r>
              <a:rPr lang="en-US" sz="2400" dirty="0">
                <a:solidFill>
                  <a:srgbClr val="002060"/>
                </a:solidFill>
                <a:latin typeface="Times New Roman" pitchFamily="18" charset="0"/>
                <a:cs typeface="Times New Roman" pitchFamily="18" charset="0"/>
              </a:rPr>
              <a:t>In order to qualify for programming practice marks, the student must solve a minimum of 50% (50% Coding Problems + 50% MCQs) problems (eligibility condition)</a:t>
            </a:r>
          </a:p>
          <a:p>
            <a:pPr algn="just">
              <a:defRPr/>
            </a:pPr>
            <a:r>
              <a:rPr lang="en-US" sz="2400" dirty="0">
                <a:solidFill>
                  <a:srgbClr val="002060"/>
                </a:solidFill>
                <a:latin typeface="Times New Roman" pitchFamily="18" charset="0"/>
                <a:cs typeface="Times New Roman" pitchFamily="18" charset="0"/>
              </a:rPr>
              <a:t>No marks for MCQs.</a:t>
            </a:r>
          </a:p>
          <a:p>
            <a:pPr marL="0" indent="0">
              <a:spcBef>
                <a:spcPct val="0"/>
              </a:spcBef>
              <a:buFont typeface="Arial" panose="020B0604020202020204" pitchFamily="34" charset="0"/>
              <a:buNone/>
              <a:defRPr/>
            </a:pPr>
            <a:r>
              <a:rPr lang="en-US" sz="2400" dirty="0">
                <a:solidFill>
                  <a:srgbClr val="C00000"/>
                </a:solidFill>
                <a:latin typeface="Times New Roman" panose="02020603050405020304" pitchFamily="18" charset="0"/>
                <a:ea typeface="+mj-ea"/>
                <a:cs typeface="Times New Roman" panose="02020603050405020304" pitchFamily="18" charset="0"/>
              </a:rPr>
              <a:t>Scoring Criteria:</a:t>
            </a:r>
          </a:p>
          <a:p>
            <a:pPr marL="0" indent="0" algn="just">
              <a:buFont typeface="Arial" panose="020B0604020202020204" pitchFamily="34" charset="0"/>
              <a:buNone/>
              <a:defRPr/>
            </a:pPr>
            <a:r>
              <a:rPr lang="en-US" sz="2400" dirty="0">
                <a:solidFill>
                  <a:srgbClr val="002060"/>
                </a:solidFill>
                <a:latin typeface="Times New Roman" pitchFamily="18" charset="0"/>
                <a:cs typeface="Times New Roman" pitchFamily="18" charset="0"/>
              </a:rPr>
              <a:t>The students will be given approx. 132 coding problems and 90 MCQs on the selected third party platform. The questions will be framed with equal distribution from the complete syllabus. In order to qualify for programming practice marks, the student should solve at least 50% of the coding problems and 50% of MCQ questions (eligibility condition).</a:t>
            </a:r>
            <a:endParaRPr lang="en-IN" sz="2400" dirty="0">
              <a:solidFill>
                <a:srgbClr val="002060"/>
              </a:solidFill>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2A2BE02-DC12-EB57-29B0-F8BA2EBF8DBB}"/>
              </a:ext>
            </a:extLst>
          </p:cNvPr>
          <p:cNvSpPr>
            <a:spLocks noGrp="1"/>
          </p:cNvSpPr>
          <p:nvPr>
            <p:ph type="title"/>
          </p:nvPr>
        </p:nvSpPr>
        <p:spPr>
          <a:xfrm>
            <a:off x="457200" y="1013619"/>
            <a:ext cx="8229600" cy="492443"/>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Marks Calculation for Programming Practice</a:t>
            </a:r>
            <a:endParaRPr lang="en-IN" altLang="en-US" dirty="0">
              <a:solidFill>
                <a:srgbClr val="C00000"/>
              </a:solidFill>
              <a:latin typeface="Times New Roman" panose="02020603050405020304" pitchFamily="18" charset="0"/>
              <a:cs typeface="Times New Roman" panose="02020603050405020304" pitchFamily="18" charset="0"/>
            </a:endParaRPr>
          </a:p>
        </p:txBody>
      </p:sp>
      <p:sp>
        <p:nvSpPr>
          <p:cNvPr id="26628" name="Content Placeholder 4">
            <a:extLst>
              <a:ext uri="{FF2B5EF4-FFF2-40B4-BE49-F238E27FC236}">
                <a16:creationId xmlns:a16="http://schemas.microsoft.com/office/drawing/2014/main" id="{C5C71325-81E5-009E-AB5D-D1D8706002E6}"/>
              </a:ext>
            </a:extLst>
          </p:cNvPr>
          <p:cNvSpPr>
            <a:spLocks noGrp="1"/>
          </p:cNvSpPr>
          <p:nvPr>
            <p:ph idx="1"/>
          </p:nvPr>
        </p:nvSpPr>
        <p:spPr>
          <a:xfrm>
            <a:off x="457200" y="1935163"/>
            <a:ext cx="8229600" cy="3471720"/>
          </a:xfrm>
        </p:spPr>
        <p:txBody>
          <a:bodyPr/>
          <a:lstStyle/>
          <a:p>
            <a:pPr marL="0" indent="0" algn="just">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The maximum marks out of 15 marks for which the student would be eligible for Programming Practice would be based on the Percentage of scored marks in the questions solved by the student. </a:t>
            </a:r>
          </a:p>
          <a:p>
            <a:pPr marL="0" indent="0" algn="just">
              <a:buFont typeface="Arial" panose="020B0604020202020204" pitchFamily="34" charset="0"/>
              <a:buNone/>
            </a:pPr>
            <a:endParaRPr lang="en-US" altLang="en-US" sz="2400" dirty="0">
              <a:solidFill>
                <a:srgbClr val="002060"/>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The final marks for Programming Practice would be calculated by prorating the eligible marks for which the student is eligible (as explained in the above point) with the percentage of marks student has scored in the proctored Coding Contests conducted as CBT’s (The final marks would be round up for the students). </a:t>
            </a:r>
            <a:endParaRPr lang="en-IN" alt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FC586FC-3EFE-A207-6364-6180CE873AC7}"/>
              </a:ext>
            </a:extLst>
          </p:cNvPr>
          <p:cNvSpPr>
            <a:spLocks noGrp="1"/>
          </p:cNvSpPr>
          <p:nvPr>
            <p:ph type="title"/>
          </p:nvPr>
        </p:nvSpPr>
        <p:spPr>
          <a:xfrm>
            <a:off x="914400" y="906573"/>
            <a:ext cx="7572703" cy="738664"/>
          </a:xfrm>
        </p:spPr>
        <p:txBody>
          <a:bodyPr/>
          <a:lstStyle/>
          <a:p>
            <a:r>
              <a:rPr lang="en-US" sz="4800" dirty="0">
                <a:solidFill>
                  <a:srgbClr val="C00000"/>
                </a:solidFill>
                <a:latin typeface="Times New Roman" panose="02020603050405020304" pitchFamily="18" charset="0"/>
                <a:ea typeface="Calibri"/>
                <a:cs typeface="Times New Roman" panose="02020603050405020304" pitchFamily="18" charset="0"/>
                <a:sym typeface="Calibri"/>
              </a:rPr>
              <a:t>School </a:t>
            </a:r>
            <a:r>
              <a:rPr lang="en-US" altLang="en-US" sz="4800" dirty="0">
                <a:solidFill>
                  <a:srgbClr val="C00000"/>
                </a:solidFill>
                <a:latin typeface="Times New Roman" panose="02020603050405020304" pitchFamily="18" charset="0"/>
                <a:cs typeface="Times New Roman" panose="02020603050405020304" pitchFamily="18" charset="0"/>
              </a:rPr>
              <a:t>Vision</a:t>
            </a:r>
            <a:endParaRPr lang="en-IN" altLang="en-US" sz="4800" dirty="0">
              <a:solidFill>
                <a:srgbClr val="C00000"/>
              </a:solidFill>
              <a:latin typeface="Times New Roman" panose="02020603050405020304" pitchFamily="18" charset="0"/>
              <a:cs typeface="Times New Roman" panose="02020603050405020304" pitchFamily="18" charset="0"/>
            </a:endParaRPr>
          </a:p>
        </p:txBody>
      </p:sp>
      <p:sp>
        <p:nvSpPr>
          <p:cNvPr id="14339" name="Content Placeholder 2">
            <a:extLst>
              <a:ext uri="{FF2B5EF4-FFF2-40B4-BE49-F238E27FC236}">
                <a16:creationId xmlns:a16="http://schemas.microsoft.com/office/drawing/2014/main" id="{4B71BE4F-BE17-6C5C-0042-AFF7F367BEB2}"/>
              </a:ext>
            </a:extLst>
          </p:cNvPr>
          <p:cNvSpPr>
            <a:spLocks noGrp="1"/>
          </p:cNvSpPr>
          <p:nvPr>
            <p:ph idx="1"/>
          </p:nvPr>
        </p:nvSpPr>
        <p:spPr>
          <a:xfrm>
            <a:off x="662151" y="1939656"/>
            <a:ext cx="8077200" cy="1994392"/>
          </a:xfrm>
        </p:spPr>
        <p:txBody>
          <a:bodyPr/>
          <a:lstStyle/>
          <a:p>
            <a:pPr marL="0" indent="0" algn="just" eaLnBrk="1" hangingPunct="1">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To be a globally recognized school through excellence in teaching, learning and research for creating Computer Science professionals, leaders and entrepreneurs of future contributing to society and industry for sustainable growth.</a:t>
            </a:r>
          </a:p>
          <a:p>
            <a:pPr marL="0" indent="0" eaLnBrk="1" hangingPunct="1">
              <a:buFont typeface="Arial" panose="020B0604020202020204" pitchFamily="34" charset="0"/>
              <a:buNone/>
            </a:pPr>
            <a:endParaRPr lang="en-US" altLang="en-US" sz="28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3734E36-A578-1061-CC82-C45E13F75B3D}"/>
              </a:ext>
            </a:extLst>
          </p:cNvPr>
          <p:cNvSpPr>
            <a:spLocks noGrp="1"/>
          </p:cNvSpPr>
          <p:nvPr>
            <p:ph type="title"/>
          </p:nvPr>
        </p:nvSpPr>
        <p:spPr>
          <a:xfrm>
            <a:off x="457200" y="1013619"/>
            <a:ext cx="8229600" cy="492443"/>
          </a:xfrm>
        </p:spPr>
        <p:txBody>
          <a:bodyPr/>
          <a:lstStyle/>
          <a:p>
            <a:r>
              <a:rPr lang="en-US" altLang="en-US" dirty="0">
                <a:solidFill>
                  <a:srgbClr val="C00000"/>
                </a:solidFill>
                <a:latin typeface="Times New Roman" panose="02020603050405020304" pitchFamily="18" charset="0"/>
                <a:cs typeface="Times New Roman" panose="02020603050405020304" pitchFamily="18" charset="0"/>
              </a:rPr>
              <a:t>Marks Calculation for Programming Practice</a:t>
            </a:r>
            <a:endParaRPr lang="en-IN" altLang="en-US" dirty="0">
              <a:solidFill>
                <a:srgbClr val="C00000"/>
              </a:solidFill>
              <a:latin typeface="Times New Roman" panose="02020603050405020304" pitchFamily="18" charset="0"/>
              <a:cs typeface="Times New Roman" panose="02020603050405020304" pitchFamily="18" charset="0"/>
            </a:endParaRPr>
          </a:p>
        </p:txBody>
      </p:sp>
      <p:sp>
        <p:nvSpPr>
          <p:cNvPr id="27652" name="Content Placeholder 4">
            <a:extLst>
              <a:ext uri="{FF2B5EF4-FFF2-40B4-BE49-F238E27FC236}">
                <a16:creationId xmlns:a16="http://schemas.microsoft.com/office/drawing/2014/main" id="{2B0F9723-A514-1D56-1871-971894D503B2}"/>
              </a:ext>
            </a:extLst>
          </p:cNvPr>
          <p:cNvSpPr>
            <a:spLocks noGrp="1"/>
          </p:cNvSpPr>
          <p:nvPr>
            <p:ph idx="1"/>
          </p:nvPr>
        </p:nvSpPr>
        <p:spPr>
          <a:xfrm>
            <a:off x="457200" y="1935164"/>
            <a:ext cx="8229600" cy="2659190"/>
          </a:xfrm>
        </p:spPr>
        <p:txBody>
          <a:bodyPr/>
          <a:lstStyle/>
          <a:p>
            <a:pPr marL="0" indent="0" algn="just">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Example – If a student solves 106(Correct) questions out of 132 questions (i.e. 80% questions solved) then the student would be eligible for 80% of 15 marks which is 12 marks. </a:t>
            </a:r>
          </a:p>
          <a:p>
            <a:pPr marL="0" indent="0" algn="just">
              <a:buFont typeface="Arial" panose="020B0604020202020204" pitchFamily="34" charset="0"/>
              <a:buNone/>
            </a:pPr>
            <a:r>
              <a:rPr lang="en-US" altLang="en-US" sz="2400" dirty="0">
                <a:solidFill>
                  <a:srgbClr val="002060"/>
                </a:solidFill>
                <a:latin typeface="Times New Roman" panose="02020603050405020304" pitchFamily="18" charset="0"/>
                <a:cs typeface="Times New Roman" panose="02020603050405020304" pitchFamily="18" charset="0"/>
              </a:rPr>
              <a:t>And the student has scored 24 out of 30 in the CBTs i.e. 80% marks in CBTs, his Programming practice final marks would be 80% of 12 marks that he was eligible for which is 9.6 rounded up to 10 marks out of 15 for Programming Practice.</a:t>
            </a:r>
            <a:endParaRPr lang="en-IN" alt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EBB7430-F4A4-898B-21F0-D6D6AD3DF0AA}"/>
              </a:ext>
            </a:extLst>
          </p:cNvPr>
          <p:cNvSpPr>
            <a:spLocks noGrp="1"/>
          </p:cNvSpPr>
          <p:nvPr>
            <p:ph type="title"/>
          </p:nvPr>
        </p:nvSpPr>
        <p:spPr>
          <a:xfrm>
            <a:off x="851338" y="811978"/>
            <a:ext cx="7677807" cy="615553"/>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Daily Practice Problems </a:t>
            </a:r>
            <a:endParaRPr lang="en-IN" altLang="en-US" sz="4000" dirty="0">
              <a:solidFill>
                <a:srgbClr val="C00000"/>
              </a:solidFill>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A93E037F-4008-6B7A-A36C-758334FE106F}"/>
              </a:ext>
            </a:extLst>
          </p:cNvPr>
          <p:cNvGraphicFramePr>
            <a:graphicFrameLocks noGrp="1"/>
          </p:cNvGraphicFramePr>
          <p:nvPr>
            <p:ph idx="1"/>
            <p:extLst>
              <p:ext uri="{D42A27DB-BD31-4B8C-83A1-F6EECF244321}">
                <p14:modId xmlns:p14="http://schemas.microsoft.com/office/powerpoint/2010/main" val="777101138"/>
              </p:ext>
            </p:extLst>
          </p:nvPr>
        </p:nvGraphicFramePr>
        <p:xfrm>
          <a:off x="457200" y="1863453"/>
          <a:ext cx="8229600" cy="3562429"/>
        </p:xfrm>
        <a:graphic>
          <a:graphicData uri="http://schemas.openxmlformats.org/drawingml/2006/table">
            <a:tbl>
              <a:tblPr firstRow="1" bandRow="1">
                <a:tableStyleId>{7DF18680-E054-41AD-8BC1-D1AEF772440D}</a:tableStyleId>
              </a:tblPr>
              <a:tblGrid>
                <a:gridCol w="7620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929759">
                  <a:extLst>
                    <a:ext uri="{9D8B030D-6E8A-4147-A177-3AD203B41FA5}">
                      <a16:colId xmlns:a16="http://schemas.microsoft.com/office/drawing/2014/main" val="20002"/>
                    </a:ext>
                  </a:extLst>
                </a:gridCol>
                <a:gridCol w="3547241">
                  <a:extLst>
                    <a:ext uri="{9D8B030D-6E8A-4147-A177-3AD203B41FA5}">
                      <a16:colId xmlns:a16="http://schemas.microsoft.com/office/drawing/2014/main" val="20003"/>
                    </a:ext>
                  </a:extLst>
                </a:gridCol>
              </a:tblGrid>
              <a:tr h="651197">
                <a:tc>
                  <a:txBody>
                    <a:bodyPr/>
                    <a:lstStyle/>
                    <a:p>
                      <a:pPr algn="ctr"/>
                      <a:r>
                        <a:rPr lang="en-US" sz="2000" dirty="0">
                          <a:latin typeface="Times New Roman" pitchFamily="18" charset="0"/>
                          <a:cs typeface="Times New Roman" pitchFamily="18" charset="0"/>
                        </a:rPr>
                        <a:t>S. No</a:t>
                      </a:r>
                      <a:endParaRPr lang="en-IN" sz="2000" dirty="0">
                        <a:latin typeface="Times New Roman" pitchFamily="18" charset="0"/>
                        <a:cs typeface="Times New Roman" pitchFamily="18" charset="0"/>
                      </a:endParaRPr>
                    </a:p>
                  </a:txBody>
                  <a:tcPr marT="45718" marB="45718"/>
                </a:tc>
                <a:tc>
                  <a:txBody>
                    <a:bodyPr/>
                    <a:lstStyle/>
                    <a:p>
                      <a:pPr algn="ctr"/>
                      <a:r>
                        <a:rPr lang="en-US" sz="2000" dirty="0">
                          <a:latin typeface="Times New Roman" pitchFamily="18" charset="0"/>
                          <a:cs typeface="Times New Roman" pitchFamily="18" charset="0"/>
                        </a:rPr>
                        <a:t>Unit</a:t>
                      </a:r>
                      <a:endParaRPr lang="en-IN" sz="2000" dirty="0">
                        <a:latin typeface="Times New Roman" pitchFamily="18" charset="0"/>
                        <a:cs typeface="Times New Roman" pitchFamily="18" charset="0"/>
                      </a:endParaRPr>
                    </a:p>
                  </a:txBody>
                  <a:tcPr marT="45718" marB="45718"/>
                </a:tc>
                <a:tc>
                  <a:txBody>
                    <a:bodyPr/>
                    <a:lstStyle/>
                    <a:p>
                      <a:pPr algn="ctr"/>
                      <a:r>
                        <a:rPr lang="en-US" sz="2000" dirty="0">
                          <a:latin typeface="Times New Roman" pitchFamily="18" charset="0"/>
                          <a:cs typeface="Times New Roman" pitchFamily="18" charset="0"/>
                        </a:rPr>
                        <a:t>Question </a:t>
                      </a:r>
                      <a:endParaRPr lang="en-IN" sz="2000" dirty="0">
                        <a:latin typeface="Times New Roman" pitchFamily="18" charset="0"/>
                        <a:cs typeface="Times New Roman" pitchFamily="18" charset="0"/>
                      </a:endParaRPr>
                    </a:p>
                  </a:txBody>
                  <a:tcPr marT="45718" marB="45718"/>
                </a:tc>
                <a:tc>
                  <a:txBody>
                    <a:bodyPr/>
                    <a:lstStyle/>
                    <a:p>
                      <a:pPr algn="ctr"/>
                      <a:r>
                        <a:rPr lang="en-US" sz="2000" dirty="0">
                          <a:latin typeface="Times New Roman" pitchFamily="18" charset="0"/>
                          <a:cs typeface="Times New Roman" pitchFamily="18" charset="0"/>
                        </a:rPr>
                        <a:t>Tentative Dates for Completion</a:t>
                      </a:r>
                      <a:endParaRPr lang="en-IN" sz="2000" dirty="0">
                        <a:latin typeface="Times New Roman" pitchFamily="18" charset="0"/>
                        <a:cs typeface="Times New Roman" pitchFamily="18" charset="0"/>
                      </a:endParaRPr>
                    </a:p>
                  </a:txBody>
                  <a:tcPr marT="45718" marB="45718"/>
                </a:tc>
                <a:extLst>
                  <a:ext uri="{0D108BD9-81ED-4DB2-BD59-A6C34878D82A}">
                    <a16:rowId xmlns:a16="http://schemas.microsoft.com/office/drawing/2014/main" val="10000"/>
                  </a:ext>
                </a:extLst>
              </a:tr>
              <a:tr h="448170">
                <a:tc>
                  <a:txBody>
                    <a:bodyPr/>
                    <a:lstStyle/>
                    <a:p>
                      <a:pPr algn="ctr"/>
                      <a:r>
                        <a:rPr lang="en-US" sz="2000" dirty="0">
                          <a:latin typeface="Times New Roman" pitchFamily="18" charset="0"/>
                          <a:cs typeface="Times New Roman" pitchFamily="18" charset="0"/>
                        </a:rPr>
                        <a:t>1</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Unit-1</a:t>
                      </a:r>
                      <a:endParaRPr lang="en-IN" sz="2000" dirty="0">
                        <a:latin typeface="Times New Roman" pitchFamily="18" charset="0"/>
                        <a:cs typeface="Times New Roman" pitchFamily="18" charset="0"/>
                      </a:endParaRPr>
                    </a:p>
                  </a:txBody>
                  <a:tcPr marT="45718" marB="45718"/>
                </a:tc>
                <a:tc rowSpan="6">
                  <a:txBody>
                    <a:bodyPr/>
                    <a:lstStyle/>
                    <a:p>
                      <a:pPr algn="ctr"/>
                      <a:endParaRPr lang="en-US"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At-least 15 Multiple Choice Questions  and 22 Coding problems in each unit</a:t>
                      </a:r>
                      <a:endParaRPr lang="en-IN" sz="2000" dirty="0">
                        <a:latin typeface="Times New Roman" pitchFamily="18" charset="0"/>
                        <a:cs typeface="Times New Roman" pitchFamily="18" charset="0"/>
                      </a:endParaRPr>
                    </a:p>
                  </a:txBody>
                  <a:tcPr marT="45718" marB="45718"/>
                </a:tc>
                <a:tc>
                  <a:txBody>
                    <a:bodyPr/>
                    <a:lstStyle/>
                    <a:p>
                      <a:r>
                        <a:rPr lang="en-US" sz="2000" dirty="0">
                          <a:solidFill>
                            <a:schemeClr val="dk1"/>
                          </a:solidFill>
                          <a:latin typeface="Times New Roman" pitchFamily="18" charset="0"/>
                          <a:ea typeface="+mn-ea"/>
                          <a:cs typeface="Times New Roman" pitchFamily="18" charset="0"/>
                        </a:rPr>
                        <a:t>30</a:t>
                      </a:r>
                      <a:r>
                        <a:rPr lang="en-US" sz="2000" baseline="30000" dirty="0">
                          <a:solidFill>
                            <a:schemeClr val="dk1"/>
                          </a:solidFill>
                          <a:latin typeface="Times New Roman" pitchFamily="18" charset="0"/>
                          <a:ea typeface="+mn-ea"/>
                          <a:cs typeface="Times New Roman" pitchFamily="18" charset="0"/>
                        </a:rPr>
                        <a:t>th</a:t>
                      </a:r>
                      <a:r>
                        <a:rPr lang="en-US" sz="2000" dirty="0">
                          <a:solidFill>
                            <a:schemeClr val="dk1"/>
                          </a:solidFill>
                          <a:latin typeface="Times New Roman" pitchFamily="18" charset="0"/>
                          <a:ea typeface="+mn-ea"/>
                          <a:cs typeface="Times New Roman" pitchFamily="18" charset="0"/>
                        </a:rPr>
                        <a:t> October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1"/>
                  </a:ext>
                </a:extLst>
              </a:tr>
              <a:tr h="448170">
                <a:tc>
                  <a:txBody>
                    <a:bodyPr/>
                    <a:lstStyle/>
                    <a:p>
                      <a:pPr algn="ctr"/>
                      <a:r>
                        <a:rPr lang="en-US" sz="2000" dirty="0">
                          <a:latin typeface="Times New Roman" pitchFamily="18" charset="0"/>
                          <a:cs typeface="Times New Roman" pitchFamily="18" charset="0"/>
                        </a:rPr>
                        <a:t>2</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Unit-2</a:t>
                      </a:r>
                      <a:endParaRPr lang="en-IN" sz="2000" dirty="0">
                        <a:latin typeface="Times New Roman" pitchFamily="18" charset="0"/>
                        <a:cs typeface="Times New Roman" pitchFamily="18" charset="0"/>
                      </a:endParaRPr>
                    </a:p>
                  </a:txBody>
                  <a:tcPr marT="45718" marB="45718"/>
                </a:tc>
                <a:tc vMerge="1">
                  <a:txBody>
                    <a:bodyPr/>
                    <a:lstStyle/>
                    <a:p>
                      <a:endParaRPr lang="en-IN" dirty="0"/>
                    </a:p>
                  </a:txBody>
                  <a:tcPr/>
                </a:tc>
                <a:tc>
                  <a:txBody>
                    <a:bodyPr/>
                    <a:lstStyle/>
                    <a:p>
                      <a:r>
                        <a:rPr lang="en-US" sz="2000" dirty="0">
                          <a:solidFill>
                            <a:schemeClr val="dk1"/>
                          </a:solidFill>
                          <a:latin typeface="Times New Roman" pitchFamily="18" charset="0"/>
                          <a:ea typeface="+mn-ea"/>
                          <a:cs typeface="Times New Roman" pitchFamily="18" charset="0"/>
                        </a:rPr>
                        <a:t>16</a:t>
                      </a:r>
                      <a:r>
                        <a:rPr lang="en-US" sz="2000" baseline="30000" dirty="0">
                          <a:solidFill>
                            <a:schemeClr val="dk1"/>
                          </a:solidFill>
                          <a:latin typeface="Times New Roman" pitchFamily="18" charset="0"/>
                          <a:ea typeface="+mn-ea"/>
                          <a:cs typeface="Times New Roman" pitchFamily="18" charset="0"/>
                        </a:rPr>
                        <a:t>th</a:t>
                      </a:r>
                      <a:r>
                        <a:rPr lang="en-US" sz="2000" dirty="0">
                          <a:solidFill>
                            <a:schemeClr val="dk1"/>
                          </a:solidFill>
                          <a:latin typeface="Times New Roman" pitchFamily="18" charset="0"/>
                          <a:ea typeface="+mn-ea"/>
                          <a:cs typeface="Times New Roman" pitchFamily="18" charset="0"/>
                        </a:rPr>
                        <a:t> November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2"/>
                  </a:ext>
                </a:extLst>
              </a:tr>
              <a:tr h="448170">
                <a:tc>
                  <a:txBody>
                    <a:bodyPr/>
                    <a:lstStyle/>
                    <a:p>
                      <a:pPr algn="ctr"/>
                      <a:r>
                        <a:rPr lang="en-US" sz="2000" dirty="0">
                          <a:latin typeface="Times New Roman" pitchFamily="18" charset="0"/>
                          <a:cs typeface="Times New Roman" pitchFamily="18" charset="0"/>
                        </a:rPr>
                        <a:t>3</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Unit-3</a:t>
                      </a:r>
                      <a:endParaRPr lang="en-IN" sz="2000" dirty="0">
                        <a:latin typeface="Times New Roman" pitchFamily="18" charset="0"/>
                        <a:cs typeface="Times New Roman" pitchFamily="18" charset="0"/>
                      </a:endParaRPr>
                    </a:p>
                  </a:txBody>
                  <a:tcPr marT="45718" marB="45718"/>
                </a:tc>
                <a:tc vMerge="1">
                  <a:txBody>
                    <a:bodyPr/>
                    <a:lstStyle/>
                    <a:p>
                      <a:endParaRPr lang="en-IN" dirty="0"/>
                    </a:p>
                  </a:txBody>
                  <a:tcPr/>
                </a:tc>
                <a:tc>
                  <a:txBody>
                    <a:bodyPr/>
                    <a:lstStyle/>
                    <a:p>
                      <a:r>
                        <a:rPr lang="en-US" sz="2000" dirty="0">
                          <a:solidFill>
                            <a:schemeClr val="dk1"/>
                          </a:solidFill>
                          <a:latin typeface="Times New Roman" pitchFamily="18" charset="0"/>
                          <a:ea typeface="+mn-ea"/>
                          <a:cs typeface="Times New Roman" pitchFamily="18" charset="0"/>
                        </a:rPr>
                        <a:t>26</a:t>
                      </a:r>
                      <a:r>
                        <a:rPr lang="en-US" sz="2000" baseline="30000" dirty="0">
                          <a:solidFill>
                            <a:schemeClr val="dk1"/>
                          </a:solidFill>
                          <a:latin typeface="Times New Roman" pitchFamily="18" charset="0"/>
                          <a:ea typeface="+mn-ea"/>
                          <a:cs typeface="Times New Roman" pitchFamily="18" charset="0"/>
                        </a:rPr>
                        <a:t>th</a:t>
                      </a:r>
                      <a:r>
                        <a:rPr lang="en-US" sz="2000" dirty="0">
                          <a:solidFill>
                            <a:schemeClr val="dk1"/>
                          </a:solidFill>
                          <a:latin typeface="Times New Roman" pitchFamily="18" charset="0"/>
                          <a:ea typeface="+mn-ea"/>
                          <a:cs typeface="Times New Roman" pitchFamily="18" charset="0"/>
                        </a:rPr>
                        <a:t> November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3"/>
                  </a:ext>
                </a:extLst>
              </a:tr>
              <a:tr h="448170">
                <a:tc>
                  <a:txBody>
                    <a:bodyPr/>
                    <a:lstStyle/>
                    <a:p>
                      <a:pPr algn="ctr"/>
                      <a:r>
                        <a:rPr lang="en-US" sz="2000" dirty="0">
                          <a:latin typeface="Times New Roman" pitchFamily="18" charset="0"/>
                          <a:cs typeface="Times New Roman" pitchFamily="18" charset="0"/>
                        </a:rPr>
                        <a:t>4</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Unit-4</a:t>
                      </a:r>
                      <a:endParaRPr lang="en-IN" sz="2000" dirty="0">
                        <a:latin typeface="Times New Roman" pitchFamily="18" charset="0"/>
                        <a:cs typeface="Times New Roman" pitchFamily="18" charset="0"/>
                      </a:endParaRPr>
                    </a:p>
                  </a:txBody>
                  <a:tcPr marT="45718" marB="45718"/>
                </a:tc>
                <a:tc vMerge="1">
                  <a:txBody>
                    <a:bodyPr/>
                    <a:lstStyle/>
                    <a:p>
                      <a:endParaRPr lang="en-IN" dirty="0"/>
                    </a:p>
                  </a:txBody>
                  <a:tcPr/>
                </a:tc>
                <a:tc>
                  <a:txBody>
                    <a:bodyPr/>
                    <a:lstStyle/>
                    <a:p>
                      <a:r>
                        <a:rPr lang="en-US" sz="2000" dirty="0">
                          <a:solidFill>
                            <a:schemeClr val="dk1"/>
                          </a:solidFill>
                          <a:latin typeface="Times New Roman" pitchFamily="18" charset="0"/>
                          <a:ea typeface="+mn-ea"/>
                          <a:cs typeface="Times New Roman" pitchFamily="18" charset="0"/>
                        </a:rPr>
                        <a:t>9</a:t>
                      </a:r>
                      <a:r>
                        <a:rPr lang="en-US" sz="2000" baseline="30000" dirty="0">
                          <a:solidFill>
                            <a:schemeClr val="dk1"/>
                          </a:solidFill>
                          <a:latin typeface="Times New Roman" pitchFamily="18" charset="0"/>
                          <a:ea typeface="+mn-ea"/>
                          <a:cs typeface="Times New Roman" pitchFamily="18" charset="0"/>
                        </a:rPr>
                        <a:t>th</a:t>
                      </a:r>
                      <a:r>
                        <a:rPr lang="en-US" sz="2000" dirty="0">
                          <a:solidFill>
                            <a:schemeClr val="dk1"/>
                          </a:solidFill>
                          <a:latin typeface="Times New Roman" pitchFamily="18" charset="0"/>
                          <a:ea typeface="+mn-ea"/>
                          <a:cs typeface="Times New Roman" pitchFamily="18" charset="0"/>
                        </a:rPr>
                        <a:t> December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4"/>
                  </a:ext>
                </a:extLst>
              </a:tr>
              <a:tr h="448170">
                <a:tc>
                  <a:txBody>
                    <a:bodyPr/>
                    <a:lstStyle/>
                    <a:p>
                      <a:pPr algn="ctr"/>
                      <a:r>
                        <a:rPr lang="en-US" sz="2000" dirty="0">
                          <a:latin typeface="Times New Roman" pitchFamily="18" charset="0"/>
                          <a:cs typeface="Times New Roman" pitchFamily="18" charset="0"/>
                        </a:rPr>
                        <a:t>5</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Unit-5</a:t>
                      </a:r>
                      <a:endParaRPr lang="en-IN" sz="2000" dirty="0">
                        <a:latin typeface="Times New Roman" pitchFamily="18" charset="0"/>
                        <a:cs typeface="Times New Roman" pitchFamily="18" charset="0"/>
                      </a:endParaRPr>
                    </a:p>
                  </a:txBody>
                  <a:tcPr marT="45718" marB="45718"/>
                </a:tc>
                <a:tc vMerge="1">
                  <a:txBody>
                    <a:bodyPr/>
                    <a:lstStyle/>
                    <a:p>
                      <a:endParaRPr lang="en-IN" dirty="0"/>
                    </a:p>
                  </a:txBody>
                  <a:tcPr/>
                </a:tc>
                <a:tc>
                  <a:txBody>
                    <a:bodyPr/>
                    <a:lstStyle/>
                    <a:p>
                      <a:r>
                        <a:rPr lang="en-US" sz="2000" dirty="0">
                          <a:solidFill>
                            <a:schemeClr val="dk1"/>
                          </a:solidFill>
                          <a:latin typeface="Times New Roman" pitchFamily="18" charset="0"/>
                          <a:ea typeface="+mn-ea"/>
                          <a:cs typeface="Times New Roman" pitchFamily="18" charset="0"/>
                        </a:rPr>
                        <a:t>20</a:t>
                      </a:r>
                      <a:r>
                        <a:rPr lang="en-US" sz="2000" baseline="30000" dirty="0">
                          <a:solidFill>
                            <a:schemeClr val="dk1"/>
                          </a:solidFill>
                          <a:latin typeface="Times New Roman" pitchFamily="18" charset="0"/>
                          <a:ea typeface="+mn-ea"/>
                          <a:cs typeface="Times New Roman" pitchFamily="18" charset="0"/>
                        </a:rPr>
                        <a:t>th</a:t>
                      </a:r>
                      <a:r>
                        <a:rPr lang="en-US" sz="2000" dirty="0">
                          <a:solidFill>
                            <a:schemeClr val="dk1"/>
                          </a:solidFill>
                          <a:latin typeface="Times New Roman" pitchFamily="18" charset="0"/>
                          <a:ea typeface="+mn-ea"/>
                          <a:cs typeface="Times New Roman" pitchFamily="18" charset="0"/>
                        </a:rPr>
                        <a:t> December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5"/>
                  </a:ext>
                </a:extLst>
              </a:tr>
              <a:tr h="620543">
                <a:tc>
                  <a:txBody>
                    <a:bodyPr/>
                    <a:lstStyle/>
                    <a:p>
                      <a:pPr algn="ctr"/>
                      <a:r>
                        <a:rPr lang="en-US" sz="2000" dirty="0">
                          <a:latin typeface="Times New Roman" pitchFamily="18" charset="0"/>
                          <a:cs typeface="Times New Roman" pitchFamily="18" charset="0"/>
                        </a:rPr>
                        <a:t>6</a:t>
                      </a:r>
                      <a:endParaRPr lang="en-IN" sz="2000" dirty="0">
                        <a:latin typeface="Times New Roman" pitchFamily="18" charset="0"/>
                        <a:cs typeface="Times New Roman" pitchFamily="18" charset="0"/>
                      </a:endParaRPr>
                    </a:p>
                  </a:txBody>
                  <a:tcPr marT="45718" marB="45718"/>
                </a:tc>
                <a:tc>
                  <a:txBody>
                    <a:bodyPr/>
                    <a:lstStyle/>
                    <a:p>
                      <a:r>
                        <a:rPr lang="en-US" sz="2000" dirty="0">
                          <a:latin typeface="Times New Roman" pitchFamily="18" charset="0"/>
                          <a:cs typeface="Times New Roman" pitchFamily="18" charset="0"/>
                        </a:rPr>
                        <a:t>Unit-6</a:t>
                      </a:r>
                      <a:endParaRPr lang="en-IN" sz="2000" dirty="0">
                        <a:latin typeface="Times New Roman" pitchFamily="18" charset="0"/>
                        <a:cs typeface="Times New Roman" pitchFamily="18" charset="0"/>
                      </a:endParaRPr>
                    </a:p>
                  </a:txBody>
                  <a:tcPr marT="45718" marB="45718"/>
                </a:tc>
                <a:tc vMerge="1">
                  <a:txBody>
                    <a:bodyPr/>
                    <a:lstStyle/>
                    <a:p>
                      <a:endParaRPr lang="en-IN" dirty="0"/>
                    </a:p>
                  </a:txBody>
                  <a:tcPr/>
                </a:tc>
                <a:tc>
                  <a:txBody>
                    <a:bodyPr/>
                    <a:lstStyle/>
                    <a:p>
                      <a:r>
                        <a:rPr lang="en-US" sz="2000" dirty="0">
                          <a:solidFill>
                            <a:schemeClr val="dk1"/>
                          </a:solidFill>
                          <a:latin typeface="Times New Roman" pitchFamily="18" charset="0"/>
                          <a:ea typeface="+mn-ea"/>
                          <a:cs typeface="Times New Roman" pitchFamily="18" charset="0"/>
                        </a:rPr>
                        <a:t>31</a:t>
                      </a:r>
                      <a:r>
                        <a:rPr lang="en-US" sz="2000" baseline="30000" dirty="0">
                          <a:solidFill>
                            <a:schemeClr val="dk1"/>
                          </a:solidFill>
                          <a:latin typeface="Times New Roman" pitchFamily="18" charset="0"/>
                          <a:ea typeface="+mn-ea"/>
                          <a:cs typeface="Times New Roman" pitchFamily="18" charset="0"/>
                        </a:rPr>
                        <a:t>st</a:t>
                      </a:r>
                      <a:r>
                        <a:rPr lang="en-US" sz="2000" dirty="0">
                          <a:solidFill>
                            <a:schemeClr val="dk1"/>
                          </a:solidFill>
                          <a:latin typeface="Times New Roman" pitchFamily="18" charset="0"/>
                          <a:ea typeface="+mn-ea"/>
                          <a:cs typeface="Times New Roman" pitchFamily="18" charset="0"/>
                        </a:rPr>
                        <a:t> December 2025</a:t>
                      </a:r>
                      <a:endParaRPr lang="en-IN" sz="2000" dirty="0">
                        <a:solidFill>
                          <a:schemeClr val="dk1"/>
                        </a:solidFill>
                        <a:latin typeface="Times New Roman" pitchFamily="18" charset="0"/>
                        <a:ea typeface="+mn-ea"/>
                        <a:cs typeface="Times New Roman" pitchFamily="18" charset="0"/>
                      </a:endParaRPr>
                    </a:p>
                  </a:txBody>
                  <a:tcPr marT="45718" marB="45718"/>
                </a:tc>
                <a:extLst>
                  <a:ext uri="{0D108BD9-81ED-4DB2-BD59-A6C34878D82A}">
                    <a16:rowId xmlns:a16="http://schemas.microsoft.com/office/drawing/2014/main" val="10006"/>
                  </a:ext>
                </a:extLst>
              </a:tr>
            </a:tbl>
          </a:graphicData>
        </a:graphic>
      </p:graphicFrame>
      <p:sp>
        <p:nvSpPr>
          <p:cNvPr id="28718" name="Title 1">
            <a:extLst>
              <a:ext uri="{FF2B5EF4-FFF2-40B4-BE49-F238E27FC236}">
                <a16:creationId xmlns:a16="http://schemas.microsoft.com/office/drawing/2014/main" id="{20FE3989-8D78-4F4D-FF1C-BA032C6F3FFB}"/>
              </a:ext>
            </a:extLst>
          </p:cNvPr>
          <p:cNvSpPr txBox="1">
            <a:spLocks/>
          </p:cNvSpPr>
          <p:nvPr/>
        </p:nvSpPr>
        <p:spPr bwMode="auto">
          <a:xfrm>
            <a:off x="457200" y="5262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C00000"/>
                </a:solidFill>
                <a:latin typeface="Times New Roman" panose="02020603050405020304" pitchFamily="18" charset="0"/>
                <a:cs typeface="Times New Roman" panose="02020603050405020304" pitchFamily="18" charset="0"/>
              </a:rPr>
              <a:t>Note:- </a:t>
            </a:r>
            <a:r>
              <a:rPr lang="en-US" altLang="en-US" sz="2400">
                <a:latin typeface="Times New Roman" panose="02020603050405020304" pitchFamily="18" charset="0"/>
                <a:cs typeface="Times New Roman" panose="02020603050405020304" pitchFamily="18" charset="0"/>
              </a:rPr>
              <a:t>Most Important for the improvement of Performance  	    in Course Assessments.</a:t>
            </a:r>
            <a:endParaRPr lang="en-IN" alt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66352E7A-5D43-1445-E79B-57FBB3F1315E}"/>
              </a:ext>
            </a:extLst>
          </p:cNvPr>
          <p:cNvSpPr>
            <a:spLocks noGrp="1"/>
          </p:cNvSpPr>
          <p:nvPr>
            <p:ph type="title"/>
          </p:nvPr>
        </p:nvSpPr>
        <p:spPr>
          <a:xfrm>
            <a:off x="303212" y="884238"/>
            <a:ext cx="8229600" cy="553998"/>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End Term Practical (45 Marks)</a:t>
            </a:r>
            <a:endParaRPr lang="en-IN" altLang="en-US" sz="3600" dirty="0">
              <a:solidFill>
                <a:srgbClr val="C00000"/>
              </a:solidFill>
              <a:latin typeface="Times New Roman" panose="02020603050405020304" pitchFamily="18" charset="0"/>
              <a:cs typeface="Times New Roman" panose="02020603050405020304" pitchFamily="18" charset="0"/>
            </a:endParaRPr>
          </a:p>
        </p:txBody>
      </p:sp>
      <p:sp>
        <p:nvSpPr>
          <p:cNvPr id="27652" name="Content Placeholder 4">
            <a:extLst>
              <a:ext uri="{FF2B5EF4-FFF2-40B4-BE49-F238E27FC236}">
                <a16:creationId xmlns:a16="http://schemas.microsoft.com/office/drawing/2014/main" id="{C3FEBAE0-B2DA-D165-5A7F-8CFED28ABCC9}"/>
              </a:ext>
            </a:extLst>
          </p:cNvPr>
          <p:cNvSpPr>
            <a:spLocks noGrp="1"/>
          </p:cNvSpPr>
          <p:nvPr>
            <p:ph idx="1"/>
          </p:nvPr>
        </p:nvSpPr>
        <p:spPr>
          <a:xfrm>
            <a:off x="457200" y="2057400"/>
            <a:ext cx="8229600" cy="3791807"/>
          </a:xfrm>
        </p:spPr>
        <p:txBody>
          <a:bodyPr/>
          <a:lstStyle/>
          <a:p>
            <a:pPr marL="514350" indent="-514350" algn="just">
              <a:defRPr/>
            </a:pPr>
            <a:r>
              <a:rPr lang="en-US" altLang="en-US" sz="2800" dirty="0">
                <a:solidFill>
                  <a:srgbClr val="002060"/>
                </a:solidFill>
                <a:latin typeface="Times New Roman" panose="02020603050405020304" pitchFamily="18" charset="0"/>
                <a:cs typeface="Times New Roman" panose="02020603050405020304" pitchFamily="18" charset="0"/>
              </a:rPr>
              <a:t>Online Assessment on a third-party Platform </a:t>
            </a:r>
          </a:p>
          <a:p>
            <a:pPr marL="514350" indent="-514350" algn="just">
              <a:defRPr/>
            </a:pPr>
            <a:r>
              <a:rPr lang="en-US" altLang="en-US" sz="2800" dirty="0">
                <a:solidFill>
                  <a:srgbClr val="002060"/>
                </a:solidFill>
                <a:latin typeface="Times New Roman" panose="02020603050405020304" pitchFamily="18" charset="0"/>
                <a:cs typeface="Times New Roman" panose="02020603050405020304" pitchFamily="18" charset="0"/>
              </a:rPr>
              <a:t>	</a:t>
            </a:r>
          </a:p>
          <a:p>
            <a:pPr marL="514350" indent="-514350" algn="just">
              <a:defRPr/>
            </a:pPr>
            <a:r>
              <a:rPr lang="en-US" altLang="en-US" sz="2800" dirty="0">
                <a:solidFill>
                  <a:srgbClr val="002060"/>
                </a:solidFill>
                <a:latin typeface="Times New Roman" panose="02020603050405020304" pitchFamily="18" charset="0"/>
                <a:cs typeface="Times New Roman" panose="02020603050405020304" pitchFamily="18" charset="0"/>
              </a:rPr>
              <a:t>				50%</a:t>
            </a:r>
          </a:p>
          <a:p>
            <a:pPr marL="514350" indent="-514350" algn="just">
              <a:defRPr/>
            </a:pPr>
            <a:endParaRPr lang="en-US" altLang="en-US" sz="2800" dirty="0">
              <a:solidFill>
                <a:srgbClr val="002060"/>
              </a:solidFill>
              <a:latin typeface="Times New Roman" panose="02020603050405020304" pitchFamily="18" charset="0"/>
              <a:cs typeface="Times New Roman" panose="02020603050405020304" pitchFamily="18" charset="0"/>
            </a:endParaRPr>
          </a:p>
          <a:p>
            <a:pPr marL="514350" indent="-514350" algn="just">
              <a:defRPr/>
            </a:pPr>
            <a:endParaRPr lang="en-US" altLang="en-US" sz="2800" dirty="0">
              <a:solidFill>
                <a:srgbClr val="002060"/>
              </a:solidFill>
              <a:latin typeface="Times New Roman" panose="02020603050405020304" pitchFamily="18" charset="0"/>
              <a:cs typeface="Times New Roman" panose="02020603050405020304" pitchFamily="18" charset="0"/>
            </a:endParaRPr>
          </a:p>
          <a:p>
            <a:pPr marL="0" indent="0" algn="just">
              <a:spcBef>
                <a:spcPct val="0"/>
              </a:spcBef>
              <a:buFont typeface="Arial" panose="020B0604020202020204" pitchFamily="34" charset="0"/>
              <a:buNone/>
              <a:defRPr/>
            </a:pPr>
            <a:r>
              <a:rPr lang="en-US" altLang="en-US" sz="2800" dirty="0">
                <a:solidFill>
                  <a:srgbClr val="C00000"/>
                </a:solidFill>
                <a:latin typeface="Times New Roman" panose="02020603050405020304" pitchFamily="18" charset="0"/>
                <a:ea typeface="+mj-ea"/>
                <a:cs typeface="Times New Roman" panose="02020603050405020304" pitchFamily="18" charset="0"/>
              </a:rPr>
              <a:t># </a:t>
            </a:r>
            <a:r>
              <a:rPr lang="en-US" sz="2800" dirty="0">
                <a:solidFill>
                  <a:srgbClr val="C00000"/>
                </a:solidFill>
                <a:latin typeface="Times New Roman" panose="02020603050405020304" pitchFamily="18" charset="0"/>
                <a:ea typeface="+mj-ea"/>
                <a:cs typeface="Times New Roman" panose="02020603050405020304" pitchFamily="18" charset="0"/>
              </a:rPr>
              <a:t>The marks scored in the online assessment will be prorated according to the viva and written marks, if the student scores less than 60% in the viva.</a:t>
            </a:r>
            <a:endParaRPr lang="en-US" altLang="en-US" sz="2800" dirty="0">
              <a:solidFill>
                <a:srgbClr val="C00000"/>
              </a:solidFill>
              <a:latin typeface="Times New Roman" panose="02020603050405020304" pitchFamily="18" charset="0"/>
              <a:ea typeface="+mj-ea"/>
              <a:cs typeface="Times New Roman" panose="02020603050405020304" pitchFamily="18" charset="0"/>
            </a:endParaRPr>
          </a:p>
        </p:txBody>
      </p:sp>
      <p:graphicFrame>
        <p:nvGraphicFramePr>
          <p:cNvPr id="2" name="Table 1">
            <a:extLst>
              <a:ext uri="{FF2B5EF4-FFF2-40B4-BE49-F238E27FC236}">
                <a16:creationId xmlns:a16="http://schemas.microsoft.com/office/drawing/2014/main" id="{91A8A3F4-3F40-39C5-4387-4036F7A75580}"/>
              </a:ext>
            </a:extLst>
          </p:cNvPr>
          <p:cNvGraphicFramePr>
            <a:graphicFrameLocks noGrp="1"/>
          </p:cNvGraphicFramePr>
          <p:nvPr>
            <p:extLst>
              <p:ext uri="{D42A27DB-BD31-4B8C-83A1-F6EECF244321}">
                <p14:modId xmlns:p14="http://schemas.microsoft.com/office/powerpoint/2010/main" val="1010690752"/>
              </p:ext>
            </p:extLst>
          </p:nvPr>
        </p:nvGraphicFramePr>
        <p:xfrm>
          <a:off x="772510" y="2632840"/>
          <a:ext cx="7583214" cy="1876098"/>
        </p:xfrm>
        <a:graphic>
          <a:graphicData uri="http://schemas.openxmlformats.org/drawingml/2006/table">
            <a:tbl>
              <a:tblPr firstRow="1" bandRow="1">
                <a:tableStyleId>{5C22544A-7EE6-4342-B048-85BDC9FD1C3A}</a:tableStyleId>
              </a:tblPr>
              <a:tblGrid>
                <a:gridCol w="4090154">
                  <a:extLst>
                    <a:ext uri="{9D8B030D-6E8A-4147-A177-3AD203B41FA5}">
                      <a16:colId xmlns:a16="http://schemas.microsoft.com/office/drawing/2014/main" val="1542906104"/>
                    </a:ext>
                  </a:extLst>
                </a:gridCol>
                <a:gridCol w="3493060">
                  <a:extLst>
                    <a:ext uri="{9D8B030D-6E8A-4147-A177-3AD203B41FA5}">
                      <a16:colId xmlns:a16="http://schemas.microsoft.com/office/drawing/2014/main" val="392310553"/>
                    </a:ext>
                  </a:extLst>
                </a:gridCol>
              </a:tblGrid>
              <a:tr h="448526">
                <a:tc>
                  <a:txBody>
                    <a:bodyPr/>
                    <a:lstStyle/>
                    <a:p>
                      <a:r>
                        <a:rPr lang="en-US" sz="1800" dirty="0">
                          <a:solidFill>
                            <a:schemeClr val="bg1"/>
                          </a:solidFill>
                          <a:latin typeface="Times New Roman" panose="02020603050405020304" pitchFamily="18" charset="0"/>
                          <a:ea typeface="+mn-ea"/>
                          <a:cs typeface="Times New Roman" panose="02020603050405020304" pitchFamily="18" charset="0"/>
                        </a:rPr>
                        <a:t>Components </a:t>
                      </a:r>
                      <a:endParaRPr lang="en-IN" sz="18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r>
                        <a:rPr lang="en-IN" sz="1800" dirty="0">
                          <a:solidFill>
                            <a:schemeClr val="bg1"/>
                          </a:solidFill>
                          <a:latin typeface="Times New Roman" panose="02020603050405020304" pitchFamily="18" charset="0"/>
                          <a:ea typeface="+mn-ea"/>
                          <a:cs typeface="Times New Roman" panose="02020603050405020304" pitchFamily="18" charset="0"/>
                        </a:rPr>
                        <a:t>Weightage</a:t>
                      </a:r>
                    </a:p>
                  </a:txBody>
                  <a:tcPr/>
                </a:tc>
                <a:extLst>
                  <a:ext uri="{0D108BD9-81ED-4DB2-BD59-A6C34878D82A}">
                    <a16:rowId xmlns:a16="http://schemas.microsoft.com/office/drawing/2014/main" val="2607889330"/>
                  </a:ext>
                </a:extLst>
              </a:tr>
              <a:tr h="448526">
                <a:tc>
                  <a:txBody>
                    <a:bodyPr/>
                    <a:lstStyle/>
                    <a:p>
                      <a:r>
                        <a:rPr lang="en-US" altLang="en-US" sz="1800" dirty="0">
                          <a:solidFill>
                            <a:srgbClr val="002060"/>
                          </a:solidFill>
                          <a:latin typeface="Times New Roman" panose="02020603050405020304" pitchFamily="18" charset="0"/>
                          <a:ea typeface="+mn-ea"/>
                          <a:cs typeface="Times New Roman" panose="02020603050405020304" pitchFamily="18" charset="0"/>
                        </a:rPr>
                        <a:t>Mix of Coding Problems and MCQs</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tc>
                  <a:txBody>
                    <a:bodyPr/>
                    <a:lstStyle/>
                    <a:p>
                      <a:r>
                        <a:rPr lang="en-US" sz="1800" dirty="0">
                          <a:solidFill>
                            <a:srgbClr val="002060"/>
                          </a:solidFill>
                          <a:latin typeface="Times New Roman" panose="02020603050405020304" pitchFamily="18" charset="0"/>
                          <a:ea typeface="+mn-ea"/>
                          <a:cs typeface="Times New Roman" panose="02020603050405020304" pitchFamily="18" charset="0"/>
                        </a:rPr>
                        <a:t>30%</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958367049"/>
                  </a:ext>
                </a:extLst>
              </a:tr>
              <a:tr h="448526">
                <a:tc>
                  <a:txBody>
                    <a:bodyPr/>
                    <a:lstStyle/>
                    <a:p>
                      <a:r>
                        <a:rPr lang="en-US" sz="1800" dirty="0">
                          <a:solidFill>
                            <a:srgbClr val="002060"/>
                          </a:solidFill>
                          <a:latin typeface="Times New Roman" panose="02020603050405020304" pitchFamily="18" charset="0"/>
                          <a:ea typeface="+mn-ea"/>
                          <a:cs typeface="Times New Roman" panose="02020603050405020304" pitchFamily="18" charset="0"/>
                        </a:rPr>
                        <a:t>Written</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tc>
                  <a:txBody>
                    <a:bodyPr/>
                    <a:lstStyle/>
                    <a:p>
                      <a:r>
                        <a:rPr lang="en-US" sz="1800" dirty="0">
                          <a:solidFill>
                            <a:srgbClr val="002060"/>
                          </a:solidFill>
                          <a:latin typeface="Times New Roman" panose="02020603050405020304" pitchFamily="18" charset="0"/>
                          <a:ea typeface="+mn-ea"/>
                          <a:cs typeface="Times New Roman" panose="02020603050405020304" pitchFamily="18" charset="0"/>
                        </a:rPr>
                        <a:t>30%</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87810919"/>
                  </a:ext>
                </a:extLst>
              </a:tr>
              <a:tr h="530520">
                <a:tc>
                  <a:txBody>
                    <a:bodyPr/>
                    <a:lstStyle/>
                    <a:p>
                      <a:r>
                        <a:rPr lang="en-US" altLang="en-US" sz="1800" dirty="0">
                          <a:solidFill>
                            <a:srgbClr val="002060"/>
                          </a:solidFill>
                          <a:latin typeface="Times New Roman" panose="02020603050405020304" pitchFamily="18" charset="0"/>
                          <a:ea typeface="+mn-ea"/>
                          <a:cs typeface="Times New Roman" panose="02020603050405020304" pitchFamily="18" charset="0"/>
                        </a:rPr>
                        <a:t>Viva</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tc>
                  <a:txBody>
                    <a:bodyPr/>
                    <a:lstStyle/>
                    <a:p>
                      <a:r>
                        <a:rPr lang="en-US" sz="1800" dirty="0">
                          <a:solidFill>
                            <a:srgbClr val="002060"/>
                          </a:solidFill>
                          <a:latin typeface="Times New Roman" panose="02020603050405020304" pitchFamily="18" charset="0"/>
                          <a:ea typeface="+mn-ea"/>
                          <a:cs typeface="Times New Roman" panose="02020603050405020304" pitchFamily="18" charset="0"/>
                        </a:rPr>
                        <a:t>40%</a:t>
                      </a:r>
                      <a:endParaRPr lang="en-IN" sz="1800" dirty="0">
                        <a:solidFill>
                          <a:srgbClr val="00206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78284747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BFDC50B-72FA-C6C5-73EB-68BAEDB56BAE}"/>
              </a:ext>
            </a:extLst>
          </p:cNvPr>
          <p:cNvSpPr>
            <a:spLocks noGrp="1" noChangeArrowheads="1"/>
          </p:cNvSpPr>
          <p:nvPr>
            <p:ph type="title"/>
          </p:nvPr>
        </p:nvSpPr>
        <p:spPr>
          <a:xfrm>
            <a:off x="1752723" y="1025525"/>
            <a:ext cx="5247166" cy="553998"/>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Important information</a:t>
            </a:r>
          </a:p>
        </p:txBody>
      </p:sp>
      <p:sp>
        <p:nvSpPr>
          <p:cNvPr id="3" name="Text Placeholder 2">
            <a:extLst>
              <a:ext uri="{FF2B5EF4-FFF2-40B4-BE49-F238E27FC236}">
                <a16:creationId xmlns:a16="http://schemas.microsoft.com/office/drawing/2014/main" id="{722DB2B0-4067-D2A7-7C88-347385829394}"/>
              </a:ext>
            </a:extLst>
          </p:cNvPr>
          <p:cNvSpPr>
            <a:spLocks noGrp="1"/>
          </p:cNvSpPr>
          <p:nvPr>
            <p:ph type="body" idx="1"/>
          </p:nvPr>
        </p:nvSpPr>
        <p:spPr>
          <a:xfrm>
            <a:off x="533400" y="1989027"/>
            <a:ext cx="8077200" cy="3843447"/>
          </a:xfrm>
        </p:spPr>
        <p:txBody>
          <a:bodyPr>
            <a:normAutofit fontScale="92500" lnSpcReduction="10000"/>
          </a:bodyPr>
          <a:lstStyle/>
          <a:p>
            <a:pPr algn="just">
              <a:defRPr/>
            </a:pPr>
            <a:r>
              <a:rPr lang="en-US" sz="2400" dirty="0">
                <a:solidFill>
                  <a:srgbClr val="002060"/>
                </a:solidFill>
                <a:latin typeface="Times New Roman" pitchFamily="18" charset="0"/>
                <a:cs typeface="Times New Roman" pitchFamily="18" charset="0"/>
              </a:rPr>
              <a:t>Programming practice- Student will complete it unit-wise on the IamNeo platform.</a:t>
            </a:r>
          </a:p>
          <a:p>
            <a:pPr marL="98584" algn="just">
              <a:defRPr/>
            </a:pPr>
            <a:endParaRPr lang="en-US" sz="2400" dirty="0">
              <a:solidFill>
                <a:srgbClr val="002060"/>
              </a:solidFill>
              <a:latin typeface="Times New Roman" pitchFamily="18" charset="0"/>
              <a:cs typeface="Times New Roman" pitchFamily="18" charset="0"/>
            </a:endParaRPr>
          </a:p>
          <a:p>
            <a:pPr algn="just">
              <a:defRPr/>
            </a:pPr>
            <a:r>
              <a:rPr lang="en-US" sz="2400" dirty="0">
                <a:solidFill>
                  <a:srgbClr val="002060"/>
                </a:solidFill>
                <a:latin typeface="Times New Roman" pitchFamily="18" charset="0"/>
                <a:cs typeface="Times New Roman" pitchFamily="18" charset="0"/>
              </a:rPr>
              <a:t>All code-based tests will be conducted on the IamNeo platform.</a:t>
            </a:r>
          </a:p>
          <a:p>
            <a:pPr marL="98584" algn="just">
              <a:defRPr/>
            </a:pPr>
            <a:endParaRPr lang="en-US" sz="2400" dirty="0">
              <a:solidFill>
                <a:srgbClr val="002060"/>
              </a:solidFill>
              <a:latin typeface="Times New Roman" pitchFamily="18" charset="0"/>
              <a:cs typeface="Times New Roman" pitchFamily="18" charset="0"/>
            </a:endParaRPr>
          </a:p>
          <a:p>
            <a:pPr algn="just">
              <a:defRPr/>
            </a:pPr>
            <a:r>
              <a:rPr lang="en-US" sz="2400" dirty="0">
                <a:solidFill>
                  <a:srgbClr val="002060"/>
                </a:solidFill>
                <a:latin typeface="Times New Roman" pitchFamily="18" charset="0"/>
                <a:cs typeface="Times New Roman" pitchFamily="18" charset="0"/>
              </a:rPr>
              <a:t>ETP will be conducted on the IamNeo platform.</a:t>
            </a:r>
          </a:p>
          <a:p>
            <a:pPr algn="just">
              <a:defRPr/>
            </a:pPr>
            <a:endParaRPr lang="en-US" sz="2400" dirty="0">
              <a:solidFill>
                <a:srgbClr val="002060"/>
              </a:solidFill>
              <a:latin typeface="Times New Roman" pitchFamily="18" charset="0"/>
              <a:cs typeface="Times New Roman" pitchFamily="18" charset="0"/>
            </a:endParaRPr>
          </a:p>
          <a:p>
            <a:r>
              <a:rPr lang="en-IN" sz="2400" b="1" dirty="0">
                <a:solidFill>
                  <a:srgbClr val="002060"/>
                </a:solidFill>
                <a:latin typeface="Times New Roman" pitchFamily="18" charset="0"/>
                <a:cs typeface="Times New Roman" pitchFamily="18" charset="0"/>
              </a:rPr>
              <a:t>URL: </a:t>
            </a:r>
            <a:r>
              <a:rPr lang="en-IN" sz="2400" dirty="0">
                <a:solidFill>
                  <a:srgbClr val="C00000"/>
                </a:solidFill>
                <a:latin typeface="Times New Roman" panose="02020603050405020304" pitchFamily="18" charset="0"/>
                <a:ea typeface="+mj-ea"/>
                <a:cs typeface="Times New Roman" panose="02020603050405020304" pitchFamily="18" charset="0"/>
              </a:rPr>
              <a:t>https://lpucolab438.examly.io/login</a:t>
            </a:r>
          </a:p>
          <a:p>
            <a:r>
              <a:rPr lang="en-IN" sz="2400" b="1" dirty="0">
                <a:solidFill>
                  <a:srgbClr val="002060"/>
                </a:solidFill>
                <a:latin typeface="Times New Roman" pitchFamily="18" charset="0"/>
                <a:cs typeface="Times New Roman" pitchFamily="18" charset="0"/>
              </a:rPr>
              <a:t>User Name: </a:t>
            </a:r>
            <a:r>
              <a:rPr lang="en-IN" sz="2400" dirty="0">
                <a:solidFill>
                  <a:srgbClr val="C00000"/>
                </a:solidFill>
                <a:latin typeface="Times New Roman" panose="02020603050405020304" pitchFamily="18" charset="0"/>
                <a:ea typeface="+mj-ea"/>
                <a:cs typeface="Times New Roman" panose="02020603050405020304" pitchFamily="18" charset="0"/>
              </a:rPr>
              <a:t>RegistrationNumber@neocolab.ai</a:t>
            </a:r>
          </a:p>
          <a:p>
            <a:r>
              <a:rPr lang="en-IN" sz="2400" b="1" dirty="0">
                <a:solidFill>
                  <a:srgbClr val="002060"/>
                </a:solidFill>
                <a:latin typeface="Times New Roman" pitchFamily="18" charset="0"/>
                <a:cs typeface="Times New Roman" pitchFamily="18" charset="0"/>
              </a:rPr>
              <a:t>Password: </a:t>
            </a:r>
            <a:r>
              <a:rPr lang="en-IN" sz="2400" dirty="0">
                <a:solidFill>
                  <a:srgbClr val="C00000"/>
                </a:solidFill>
                <a:latin typeface="Times New Roman" panose="02020603050405020304" pitchFamily="18" charset="0"/>
                <a:ea typeface="+mj-ea"/>
                <a:cs typeface="Times New Roman" panose="02020603050405020304" pitchFamily="18" charset="0"/>
              </a:rPr>
              <a:t>Registration Number</a:t>
            </a:r>
            <a:endParaRPr lang="en-IN" altLang="en-US" sz="2400" dirty="0">
              <a:solidFill>
                <a:srgbClr val="C00000"/>
              </a:solidFill>
              <a:latin typeface="Times New Roman" panose="02020603050405020304" pitchFamily="18" charset="0"/>
              <a:ea typeface="+mj-ea"/>
              <a:cs typeface="Times New Roman" panose="02020603050405020304" pitchFamily="18" charset="0"/>
            </a:endParaRPr>
          </a:p>
          <a:p>
            <a:pPr algn="just">
              <a:defRPr/>
            </a:pPr>
            <a:endParaRPr lang="en-US" sz="2400" dirty="0">
              <a:solidFill>
                <a:srgbClr val="002060"/>
              </a:solidFill>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044BF93-1F93-03D8-B6CC-E454F9B8F89F}"/>
              </a:ext>
            </a:extLst>
          </p:cNvPr>
          <p:cNvSpPr>
            <a:spLocks noGrp="1"/>
          </p:cNvSpPr>
          <p:nvPr>
            <p:ph type="title"/>
          </p:nvPr>
        </p:nvSpPr>
        <p:spPr>
          <a:xfrm>
            <a:off x="2589212" y="1095758"/>
            <a:ext cx="3965575" cy="553998"/>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Why Star Course?</a:t>
            </a:r>
            <a:endParaRPr lang="en-IN" altLang="en-US" sz="3600" dirty="0">
              <a:latin typeface="Times New Roman" panose="02020603050405020304" pitchFamily="18" charset="0"/>
              <a:cs typeface="Times New Roman" panose="02020603050405020304" pitchFamily="18" charset="0"/>
            </a:endParaRPr>
          </a:p>
        </p:txBody>
      </p:sp>
      <p:sp>
        <p:nvSpPr>
          <p:cNvPr id="30723" name="Content Placeholder 2">
            <a:extLst>
              <a:ext uri="{FF2B5EF4-FFF2-40B4-BE49-F238E27FC236}">
                <a16:creationId xmlns:a16="http://schemas.microsoft.com/office/drawing/2014/main" id="{DCFE770D-BA18-9DE3-80DC-ABB61ECB6441}"/>
              </a:ext>
            </a:extLst>
          </p:cNvPr>
          <p:cNvSpPr>
            <a:spLocks noGrp="1"/>
          </p:cNvSpPr>
          <p:nvPr>
            <p:ph idx="1"/>
          </p:nvPr>
        </p:nvSpPr>
        <p:spPr>
          <a:xfrm>
            <a:off x="457200" y="2136227"/>
            <a:ext cx="7520152" cy="2585323"/>
          </a:xfrm>
        </p:spPr>
        <p:txBody>
          <a:bodyPr/>
          <a:lstStyle/>
          <a:p>
            <a:pPr marL="800100" lvl="1" indent="-342900">
              <a:buFont typeface="+mj-lt"/>
              <a:buAutoNum type="arabicPeriod"/>
            </a:pPr>
            <a:r>
              <a:rPr lang="en-US" altLang="en-US" sz="2400" dirty="0">
                <a:solidFill>
                  <a:srgbClr val="002060"/>
                </a:solidFill>
                <a:latin typeface="Times New Roman" panose="02020603050405020304" pitchFamily="18" charset="0"/>
                <a:cs typeface="Times New Roman" panose="02020603050405020304" pitchFamily="18" charset="0"/>
              </a:rPr>
              <a:t>Weightage in Gate/Govt. exams</a:t>
            </a:r>
          </a:p>
          <a:p>
            <a:pPr marL="800100" lvl="1" indent="-342900">
              <a:buFont typeface="+mj-lt"/>
              <a:buAutoNum type="arabicPeriod"/>
            </a:pPr>
            <a:r>
              <a:rPr lang="en-US" altLang="en-US" sz="2400" dirty="0">
                <a:solidFill>
                  <a:srgbClr val="002060"/>
                </a:solidFill>
                <a:latin typeface="Times New Roman" panose="02020603050405020304" pitchFamily="18" charset="0"/>
                <a:cs typeface="Times New Roman" panose="02020603050405020304" pitchFamily="18" charset="0"/>
              </a:rPr>
              <a:t>Industry demand</a:t>
            </a:r>
          </a:p>
          <a:p>
            <a:pPr marL="1257300" lvl="2" indent="-342900">
              <a:buFont typeface="+mj-lt"/>
              <a:buAutoNum type="alphaUcPeriod"/>
            </a:pPr>
            <a:r>
              <a:rPr lang="en-US" altLang="en-US" sz="2400" dirty="0">
                <a:solidFill>
                  <a:srgbClr val="002060"/>
                </a:solidFill>
                <a:latin typeface="Times New Roman" panose="02020603050405020304" pitchFamily="18" charset="0"/>
                <a:cs typeface="Times New Roman" panose="02020603050405020304" pitchFamily="18" charset="0"/>
              </a:rPr>
              <a:t>Product-Based </a:t>
            </a:r>
          </a:p>
          <a:p>
            <a:pPr marL="1257300" lvl="2" indent="-342900">
              <a:buFont typeface="+mj-lt"/>
              <a:buAutoNum type="alphaUcPeriod"/>
            </a:pPr>
            <a:r>
              <a:rPr lang="en-US" altLang="en-US" sz="2400" dirty="0">
                <a:solidFill>
                  <a:srgbClr val="002060"/>
                </a:solidFill>
                <a:latin typeface="Times New Roman" panose="02020603050405020304" pitchFamily="18" charset="0"/>
                <a:cs typeface="Times New Roman" panose="02020603050405020304" pitchFamily="18" charset="0"/>
              </a:rPr>
              <a:t>Service Based</a:t>
            </a:r>
          </a:p>
          <a:p>
            <a:pPr marL="800100" lvl="1" indent="-342900">
              <a:buFont typeface="+mj-lt"/>
              <a:buAutoNum type="arabicPeriod"/>
            </a:pPr>
            <a:r>
              <a:rPr lang="en-IN" altLang="en-US" sz="2400" dirty="0">
                <a:solidFill>
                  <a:srgbClr val="002060"/>
                </a:solidFill>
                <a:latin typeface="Times New Roman" panose="02020603050405020304" pitchFamily="18" charset="0"/>
                <a:cs typeface="Times New Roman" panose="02020603050405020304" pitchFamily="18" charset="0"/>
              </a:rPr>
              <a:t>Higher Studies</a:t>
            </a:r>
          </a:p>
          <a:p>
            <a:pPr marL="800100" lvl="1" indent="-342900">
              <a:buFont typeface="+mj-lt"/>
              <a:buAutoNum type="arabicPeriod"/>
            </a:pPr>
            <a:r>
              <a:rPr lang="en-IN" altLang="en-US" sz="2400" dirty="0">
                <a:solidFill>
                  <a:srgbClr val="002060"/>
                </a:solidFill>
                <a:latin typeface="Times New Roman" panose="02020603050405020304" pitchFamily="18" charset="0"/>
                <a:cs typeface="Times New Roman" panose="02020603050405020304" pitchFamily="18" charset="0"/>
              </a:rPr>
              <a:t>Government Jobs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859EF9F3-DC10-A2ED-BA6D-C91A6FBF16EF}"/>
              </a:ext>
            </a:extLst>
          </p:cNvPr>
          <p:cNvSpPr>
            <a:spLocks noGrp="1"/>
          </p:cNvSpPr>
          <p:nvPr>
            <p:ph type="title"/>
          </p:nvPr>
        </p:nvSpPr>
        <p:spPr>
          <a:xfrm>
            <a:off x="342900" y="1095704"/>
            <a:ext cx="8458200" cy="615553"/>
          </a:xfrm>
        </p:spPr>
        <p:txBody>
          <a:bodyPr/>
          <a:lstStyle/>
          <a:p>
            <a:r>
              <a:rPr lang="en-US" altLang="en-US" sz="4000" dirty="0">
                <a:solidFill>
                  <a:srgbClr val="C00000"/>
                </a:solidFill>
                <a:latin typeface="Times New Roman" panose="02020603050405020304" pitchFamily="18" charset="0"/>
                <a:cs typeface="Times New Roman" panose="02020603050405020304" pitchFamily="18" charset="0"/>
              </a:rPr>
              <a:t>Skillset</a:t>
            </a:r>
          </a:p>
        </p:txBody>
      </p:sp>
      <p:sp>
        <p:nvSpPr>
          <p:cNvPr id="40963" name="Content Placeholder 2">
            <a:extLst>
              <a:ext uri="{FF2B5EF4-FFF2-40B4-BE49-F238E27FC236}">
                <a16:creationId xmlns:a16="http://schemas.microsoft.com/office/drawing/2014/main" id="{BF5EA51B-622D-9BB4-D7C1-59240A135E01}"/>
              </a:ext>
            </a:extLst>
          </p:cNvPr>
          <p:cNvSpPr>
            <a:spLocks noGrp="1"/>
          </p:cNvSpPr>
          <p:nvPr>
            <p:ph idx="1"/>
          </p:nvPr>
        </p:nvSpPr>
        <p:spPr>
          <a:xfrm>
            <a:off x="762000" y="1947041"/>
            <a:ext cx="8229600" cy="2252924"/>
          </a:xfrm>
        </p:spPr>
        <p:txBody>
          <a:bodyPr/>
          <a:lstStyle/>
          <a:p>
            <a:pPr algn="just">
              <a:lnSpc>
                <a:spcPct val="150000"/>
              </a:lnSpc>
            </a:pPr>
            <a:r>
              <a:rPr lang="en-US" altLang="en-US" sz="2400" dirty="0">
                <a:solidFill>
                  <a:srgbClr val="002060"/>
                </a:solidFill>
                <a:latin typeface="Times New Roman" panose="02020603050405020304" pitchFamily="18" charset="0"/>
                <a:cs typeface="Times New Roman" panose="02020603050405020304" pitchFamily="18" charset="0"/>
              </a:rPr>
              <a:t>Programming Skills</a:t>
            </a:r>
          </a:p>
          <a:p>
            <a:pPr algn="just">
              <a:lnSpc>
                <a:spcPct val="150000"/>
              </a:lnSpc>
            </a:pPr>
            <a:r>
              <a:rPr lang="en-US" altLang="en-US" sz="2400" dirty="0">
                <a:solidFill>
                  <a:srgbClr val="002060"/>
                </a:solidFill>
                <a:latin typeface="Times New Roman" panose="02020603050405020304" pitchFamily="18" charset="0"/>
                <a:cs typeface="Times New Roman" panose="02020603050405020304" pitchFamily="18" charset="0"/>
              </a:rPr>
              <a:t>Logic building</a:t>
            </a:r>
          </a:p>
          <a:p>
            <a:pPr algn="just">
              <a:lnSpc>
                <a:spcPct val="150000"/>
              </a:lnSpc>
            </a:pPr>
            <a:r>
              <a:rPr lang="en-US" altLang="en-US" sz="2400" dirty="0">
                <a:solidFill>
                  <a:srgbClr val="002060"/>
                </a:solidFill>
                <a:latin typeface="Times New Roman" panose="02020603050405020304" pitchFamily="18" charset="0"/>
                <a:cs typeface="Times New Roman" panose="02020603050405020304" pitchFamily="18" charset="0"/>
              </a:rPr>
              <a:t>Code analysis</a:t>
            </a:r>
          </a:p>
          <a:p>
            <a:pPr algn="just">
              <a:buFont typeface="Arial" panose="020B0604020202020204" pitchFamily="34" charset="0"/>
              <a:buNone/>
            </a:pPr>
            <a:endParaRPr lang="en-US" alt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3117225-661F-3A6B-FBA0-71EBFBBCDEFD}"/>
              </a:ext>
            </a:extLst>
          </p:cNvPr>
          <p:cNvSpPr>
            <a:spLocks noGrp="1"/>
          </p:cNvSpPr>
          <p:nvPr>
            <p:ph type="title"/>
          </p:nvPr>
        </p:nvSpPr>
        <p:spPr>
          <a:xfrm>
            <a:off x="1040524" y="1075996"/>
            <a:ext cx="7110248" cy="553998"/>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MOOCs</a:t>
            </a:r>
          </a:p>
        </p:txBody>
      </p:sp>
      <p:sp>
        <p:nvSpPr>
          <p:cNvPr id="3" name="Content Placeholder 2">
            <a:extLst>
              <a:ext uri="{FF2B5EF4-FFF2-40B4-BE49-F238E27FC236}">
                <a16:creationId xmlns:a16="http://schemas.microsoft.com/office/drawing/2014/main" id="{F87B951D-CBDA-0C5A-E2C3-6EC5B7E04ED6}"/>
              </a:ext>
            </a:extLst>
          </p:cNvPr>
          <p:cNvSpPr>
            <a:spLocks noGrp="1"/>
          </p:cNvSpPr>
          <p:nvPr>
            <p:ph idx="1"/>
          </p:nvPr>
        </p:nvSpPr>
        <p:spPr>
          <a:xfrm>
            <a:off x="2017001" y="3047357"/>
            <a:ext cx="5109998" cy="763286"/>
          </a:xfrm>
        </p:spPr>
        <p:txBody>
          <a:bodyPr/>
          <a:lstStyle/>
          <a:p>
            <a:pPr algn="ctr">
              <a:defRPr/>
            </a:pPr>
            <a:r>
              <a:rPr lang="en-US" altLang="en-US" sz="2800" dirty="0">
                <a:solidFill>
                  <a:srgbClr val="002060"/>
                </a:solidFill>
                <a:latin typeface="Times New Roman" panose="02020603050405020304" pitchFamily="18" charset="0"/>
                <a:cs typeface="Times New Roman" panose="02020603050405020304" pitchFamily="18" charset="0"/>
              </a:rPr>
              <a:t>Not Applicable </a:t>
            </a:r>
          </a:p>
          <a:p>
            <a:pPr>
              <a:buFont typeface="Arial" charset="0"/>
              <a:buChar char="•"/>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682A0ED6-9242-3E44-0EDA-5BA4B75516E7}"/>
              </a:ext>
            </a:extLst>
          </p:cNvPr>
          <p:cNvSpPr>
            <a:spLocks noGrp="1" noChangeArrowheads="1"/>
          </p:cNvSpPr>
          <p:nvPr>
            <p:ph type="title"/>
          </p:nvPr>
        </p:nvSpPr>
        <p:spPr>
          <a:xfrm>
            <a:off x="628650" y="734039"/>
            <a:ext cx="7886700" cy="984885"/>
          </a:xfrm>
        </p:spPr>
        <p:txBody>
          <a:bodyPr/>
          <a:lstStyle/>
          <a:p>
            <a:pPr algn="ctr"/>
            <a:r>
              <a:rPr lang="en-US" altLang="en-US" dirty="0">
                <a:solidFill>
                  <a:srgbClr val="C00000"/>
                </a:solidFill>
                <a:latin typeface="Times New Roman" panose="02020603050405020304" pitchFamily="18" charset="0"/>
                <a:cs typeface="Times New Roman" panose="02020603050405020304" pitchFamily="18" charset="0"/>
              </a:rPr>
              <a:t>Recognition of Prior Learning (RPL) </a:t>
            </a:r>
            <a:br>
              <a:rPr lang="en-US" altLang="en-US" dirty="0">
                <a:solidFill>
                  <a:srgbClr val="C00000"/>
                </a:solidFill>
                <a:latin typeface="Times New Roman" panose="02020603050405020304" pitchFamily="18" charset="0"/>
                <a:cs typeface="Times New Roman" panose="02020603050405020304" pitchFamily="18" charset="0"/>
              </a:rPr>
            </a:br>
            <a:r>
              <a:rPr lang="en-US" altLang="en-US" dirty="0">
                <a:solidFill>
                  <a:srgbClr val="C00000"/>
                </a:solidFill>
                <a:latin typeface="Times New Roman" panose="02020603050405020304" pitchFamily="18" charset="0"/>
                <a:cs typeface="Times New Roman" panose="02020603050405020304" pitchFamily="18" charset="0"/>
              </a:rPr>
              <a:t> (Under </a:t>
            </a:r>
            <a:r>
              <a:rPr lang="en-US" altLang="en-US" dirty="0" err="1">
                <a:solidFill>
                  <a:srgbClr val="C00000"/>
                </a:solidFill>
                <a:latin typeface="Times New Roman" panose="02020603050405020304" pitchFamily="18" charset="0"/>
                <a:cs typeface="Times New Roman" panose="02020603050405020304" pitchFamily="18" charset="0"/>
              </a:rPr>
              <a:t>EduRev</a:t>
            </a:r>
            <a:r>
              <a:rPr lang="en-US" altLang="en-US" dirty="0">
                <a:solidFill>
                  <a:srgbClr val="C00000"/>
                </a:solidFill>
                <a:latin typeface="Times New Roman" panose="02020603050405020304" pitchFamily="18" charset="0"/>
                <a:cs typeface="Times New Roman" panose="02020603050405020304" pitchFamily="18" charset="0"/>
              </a:rPr>
              <a:t>)</a:t>
            </a:r>
            <a:endParaRPr lang="en-IN" altLang="en-US" dirty="0">
              <a:solidFill>
                <a:srgbClr val="C00000"/>
              </a:solidFill>
              <a:latin typeface="Times New Roman" panose="02020603050405020304" pitchFamily="18" charset="0"/>
              <a:cs typeface="Times New Roman" panose="02020603050405020304" pitchFamily="18" charset="0"/>
            </a:endParaRPr>
          </a:p>
        </p:txBody>
      </p:sp>
      <p:sp>
        <p:nvSpPr>
          <p:cNvPr id="38915" name="Content Placeholder 2">
            <a:extLst>
              <a:ext uri="{FF2B5EF4-FFF2-40B4-BE49-F238E27FC236}">
                <a16:creationId xmlns:a16="http://schemas.microsoft.com/office/drawing/2014/main" id="{E178EA69-A2A9-5D98-FB89-63A43FD6B42F}"/>
              </a:ext>
            </a:extLst>
          </p:cNvPr>
          <p:cNvSpPr>
            <a:spLocks noGrp="1" noChangeArrowheads="1"/>
          </p:cNvSpPr>
          <p:nvPr>
            <p:ph idx="1"/>
          </p:nvPr>
        </p:nvSpPr>
        <p:spPr>
          <a:xfrm>
            <a:off x="628650" y="2457450"/>
            <a:ext cx="7886700" cy="920252"/>
          </a:xfrm>
        </p:spPr>
        <p:txBody>
          <a:bodyPr/>
          <a:lstStyle/>
          <a:p>
            <a:pPr algn="just"/>
            <a:r>
              <a:rPr lang="en-US" altLang="en-US" sz="2000" dirty="0">
                <a:solidFill>
                  <a:srgbClr val="002060"/>
                </a:solidFill>
                <a:latin typeface="Times New Roman" panose="02020603050405020304" pitchFamily="18" charset="0"/>
                <a:cs typeface="Times New Roman" panose="02020603050405020304" pitchFamily="18" charset="0"/>
              </a:rPr>
              <a:t>The course “Data Structure and Algorithms" is included under the Recognition of Prior Learning (RPL) scheme offered by </a:t>
            </a:r>
            <a:r>
              <a:rPr lang="en-US" altLang="en-US" sz="2000" dirty="0" err="1">
                <a:solidFill>
                  <a:srgbClr val="002060"/>
                </a:solidFill>
                <a:latin typeface="Times New Roman" panose="02020603050405020304" pitchFamily="18" charset="0"/>
                <a:cs typeface="Times New Roman" panose="02020603050405020304" pitchFamily="18" charset="0"/>
              </a:rPr>
              <a:t>EduRev</a:t>
            </a:r>
            <a:r>
              <a:rPr lang="en-US" altLang="en-US" sz="2000" dirty="0">
                <a:solidFill>
                  <a:srgbClr val="002060"/>
                </a:solidFill>
                <a:latin typeface="Times New Roman" panose="02020603050405020304" pitchFamily="18" charset="0"/>
                <a:cs typeface="Times New Roman" panose="02020603050405020304" pitchFamily="18" charset="0"/>
              </a:rPr>
              <a:t>.</a:t>
            </a:r>
          </a:p>
          <a:p>
            <a:pPr algn="just"/>
            <a:endParaRPr lang="en-IN" altLang="en-US" sz="16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947B082-FB60-9C83-62A2-21CD97D33660}"/>
              </a:ext>
            </a:extLst>
          </p:cNvPr>
          <p:cNvSpPr>
            <a:spLocks noGrp="1" noChangeArrowheads="1"/>
          </p:cNvSpPr>
          <p:nvPr>
            <p:ph type="title"/>
          </p:nvPr>
        </p:nvSpPr>
        <p:spPr>
          <a:xfrm>
            <a:off x="628650" y="967898"/>
            <a:ext cx="7886700" cy="553998"/>
          </a:xfrm>
        </p:spPr>
        <p:txBody>
          <a:bodyPr/>
          <a:lstStyle/>
          <a:p>
            <a:pPr algn="ctr"/>
            <a:r>
              <a:rPr lang="en-IN" altLang="en-US" sz="3600" dirty="0">
                <a:solidFill>
                  <a:srgbClr val="C00000"/>
                </a:solidFill>
                <a:latin typeface="Times New Roman" panose="02020603050405020304" pitchFamily="18" charset="0"/>
                <a:cs typeface="Times New Roman" panose="02020603050405020304" pitchFamily="18" charset="0"/>
              </a:rPr>
              <a:t>How RPL is Applicable</a:t>
            </a:r>
          </a:p>
        </p:txBody>
      </p:sp>
      <p:sp>
        <p:nvSpPr>
          <p:cNvPr id="3" name="Content Placeholder 2">
            <a:extLst>
              <a:ext uri="{FF2B5EF4-FFF2-40B4-BE49-F238E27FC236}">
                <a16:creationId xmlns:a16="http://schemas.microsoft.com/office/drawing/2014/main" id="{935D1D7C-BC59-0681-A1C8-084E35220BF1}"/>
              </a:ext>
            </a:extLst>
          </p:cNvPr>
          <p:cNvSpPr>
            <a:spLocks noGrp="1"/>
          </p:cNvSpPr>
          <p:nvPr>
            <p:ph idx="1"/>
          </p:nvPr>
        </p:nvSpPr>
        <p:spPr>
          <a:xfrm>
            <a:off x="157655" y="1706699"/>
            <a:ext cx="8844456" cy="5035225"/>
          </a:xfrm>
        </p:spPr>
        <p:txBody>
          <a:bodyPr/>
          <a:lstStyle/>
          <a:p>
            <a:pPr algn="just">
              <a:defRPr/>
            </a:pPr>
            <a:r>
              <a:rPr lang="en-US" sz="2000" dirty="0">
                <a:solidFill>
                  <a:srgbClr val="002060"/>
                </a:solidFill>
                <a:latin typeface="Times New Roman" panose="02020603050405020304" pitchFamily="18" charset="0"/>
                <a:cs typeface="Times New Roman" panose="02020603050405020304" pitchFamily="18" charset="0"/>
              </a:rPr>
              <a:t>Under the </a:t>
            </a:r>
            <a:r>
              <a:rPr lang="en-US" sz="2000" dirty="0" err="1">
                <a:solidFill>
                  <a:srgbClr val="002060"/>
                </a:solidFill>
                <a:latin typeface="Times New Roman" panose="02020603050405020304" pitchFamily="18" charset="0"/>
                <a:cs typeface="Times New Roman" panose="02020603050405020304" pitchFamily="18" charset="0"/>
              </a:rPr>
              <a:t>EduRev</a:t>
            </a:r>
            <a:r>
              <a:rPr lang="en-US" sz="2000" dirty="0">
                <a:solidFill>
                  <a:srgbClr val="002060"/>
                </a:solidFill>
                <a:latin typeface="Times New Roman" panose="02020603050405020304" pitchFamily="18" charset="0"/>
                <a:cs typeface="Times New Roman" panose="02020603050405020304" pitchFamily="18" charset="0"/>
              </a:rPr>
              <a:t> RPL Framework, the following process is followed:</a:t>
            </a:r>
          </a:p>
          <a:p>
            <a:pPr algn="just">
              <a:defRPr/>
            </a:pPr>
            <a:r>
              <a:rPr lang="en-US" sz="2000" b="1" dirty="0">
                <a:solidFill>
                  <a:srgbClr val="002060"/>
                </a:solidFill>
                <a:latin typeface="Times New Roman" panose="02020603050405020304" pitchFamily="18" charset="0"/>
                <a:cs typeface="Times New Roman" panose="02020603050405020304" pitchFamily="18" charset="0"/>
              </a:rPr>
              <a:t>1. Eligibility for RPL</a:t>
            </a:r>
          </a:p>
          <a:p>
            <a:pPr lvl="1" algn="just">
              <a:defRPr/>
            </a:pPr>
            <a:r>
              <a:rPr lang="en-US" sz="2000" dirty="0">
                <a:solidFill>
                  <a:srgbClr val="002060"/>
                </a:solidFill>
                <a:latin typeface="Times New Roman" panose="02020603050405020304" pitchFamily="18" charset="0"/>
                <a:cs typeface="Times New Roman" panose="02020603050405020304" pitchFamily="18" charset="0"/>
              </a:rPr>
              <a:t>Learners who believe they already possess the skills and knowledge covered in the Data Structures and Algorithms course may apply for RPL within the specified timelines.</a:t>
            </a:r>
          </a:p>
          <a:p>
            <a:pPr algn="just">
              <a:defRPr/>
            </a:pPr>
            <a:r>
              <a:rPr lang="en-US" sz="2000" b="1" dirty="0">
                <a:solidFill>
                  <a:srgbClr val="002060"/>
                </a:solidFill>
                <a:latin typeface="Times New Roman" panose="02020603050405020304" pitchFamily="18" charset="0"/>
                <a:cs typeface="Times New Roman" panose="02020603050405020304" pitchFamily="18" charset="0"/>
              </a:rPr>
              <a:t>2. Assessment Process</a:t>
            </a:r>
          </a:p>
          <a:p>
            <a:pPr lvl="1" algn="just">
              <a:defRPr/>
            </a:pPr>
            <a:r>
              <a:rPr lang="en-US" sz="2000" dirty="0">
                <a:solidFill>
                  <a:srgbClr val="002060"/>
                </a:solidFill>
                <a:latin typeface="Times New Roman" panose="02020603050405020304" pitchFamily="18" charset="0"/>
                <a:cs typeface="Times New Roman" panose="02020603050405020304" pitchFamily="18" charset="0"/>
              </a:rPr>
              <a:t>Once the RPL application is accepted, the student will be required to appear for an RPL assessment/examination. This assessment is designed to evaluate the learner’s knowledge of Data Structures and Algorithms.</a:t>
            </a:r>
          </a:p>
          <a:p>
            <a:pPr algn="just">
              <a:defRPr/>
            </a:pPr>
            <a:r>
              <a:rPr lang="en-US" sz="2000" b="1" dirty="0">
                <a:solidFill>
                  <a:srgbClr val="002060"/>
                </a:solidFill>
                <a:latin typeface="Times New Roman" panose="02020603050405020304" pitchFamily="18" charset="0"/>
                <a:cs typeface="Times New Roman" panose="02020603050405020304" pitchFamily="18" charset="0"/>
              </a:rPr>
              <a:t>3. Performance-Based Exemption</a:t>
            </a:r>
          </a:p>
          <a:p>
            <a:pPr lvl="1" algn="just">
              <a:defRPr/>
            </a:pPr>
            <a:r>
              <a:rPr lang="en-US" sz="2000" dirty="0">
                <a:solidFill>
                  <a:srgbClr val="002060"/>
                </a:solidFill>
                <a:latin typeface="Times New Roman" panose="02020603050405020304" pitchFamily="18" charset="0"/>
                <a:cs typeface="Times New Roman" panose="02020603050405020304" pitchFamily="18" charset="0"/>
              </a:rPr>
              <a:t>If the student has successfully completed the NPTEL course, then the Marks of only 1 CA(Written CA) will be prorated based on the student's performance in the NPTEL course.</a:t>
            </a:r>
          </a:p>
          <a:p>
            <a:pPr algn="just">
              <a:defRPr/>
            </a:pPr>
            <a:endParaRPr lang="en-US" dirty="0"/>
          </a:p>
          <a:p>
            <a:pPr algn="just">
              <a:defRPr/>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A13EA07D-4268-81CC-6AAD-2E3E91EC227C}"/>
              </a:ext>
            </a:extLst>
          </p:cNvPr>
          <p:cNvSpPr>
            <a:spLocks noGrp="1" noChangeArrowheads="1"/>
          </p:cNvSpPr>
          <p:nvPr>
            <p:ph type="title"/>
          </p:nvPr>
        </p:nvSpPr>
        <p:spPr>
          <a:xfrm>
            <a:off x="628650" y="1020736"/>
            <a:ext cx="7886700" cy="615553"/>
          </a:xfrm>
        </p:spPr>
        <p:txBody>
          <a:bodyPr/>
          <a:lstStyle/>
          <a:p>
            <a:pPr algn="ctr"/>
            <a:r>
              <a:rPr lang="en-US" altLang="en-US" sz="4000" dirty="0">
                <a:solidFill>
                  <a:srgbClr val="C00000"/>
                </a:solidFill>
                <a:latin typeface="Times New Roman" panose="02020603050405020304" pitchFamily="18" charset="0"/>
                <a:cs typeface="Times New Roman" panose="02020603050405020304" pitchFamily="18" charset="0"/>
              </a:rPr>
              <a:t>Interfaces and Contact Information</a:t>
            </a:r>
            <a:endParaRPr lang="en-IN" altLang="en-US" sz="4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508B3F-838A-3025-D14F-5C119A76EBF9}"/>
              </a:ext>
            </a:extLst>
          </p:cNvPr>
          <p:cNvSpPr>
            <a:spLocks noGrp="1"/>
          </p:cNvSpPr>
          <p:nvPr>
            <p:ph idx="1"/>
          </p:nvPr>
        </p:nvSpPr>
        <p:spPr>
          <a:xfrm>
            <a:off x="189186" y="1891862"/>
            <a:ext cx="8812924" cy="4193628"/>
          </a:xfrm>
        </p:spPr>
        <p:txBody>
          <a:bodyPr>
            <a:normAutofit/>
          </a:bodyPr>
          <a:lstStyle/>
          <a:p>
            <a:pPr>
              <a:spcAft>
                <a:spcPts val="750"/>
              </a:spcAft>
              <a:defRPr/>
            </a:pPr>
            <a:r>
              <a:rPr lang="en-IN" sz="2000" dirty="0">
                <a:solidFill>
                  <a:srgbClr val="002060"/>
                </a:solidFill>
                <a:latin typeface="Times New Roman" panose="02020603050405020304" pitchFamily="18" charset="0"/>
                <a:cs typeface="Times New Roman" panose="02020603050405020304" pitchFamily="18" charset="0"/>
              </a:rPr>
              <a:t>UMS link to apply for EDU Revolution initiatives: </a:t>
            </a:r>
          </a:p>
          <a:p>
            <a:pPr algn="ctr">
              <a:spcAft>
                <a:spcPts val="750"/>
              </a:spcAft>
              <a:defRPr/>
            </a:pPr>
            <a:r>
              <a:rPr lang="en-IN" sz="2000" b="1" dirty="0">
                <a:solidFill>
                  <a:srgbClr val="002060"/>
                </a:solidFill>
                <a:latin typeface="Times New Roman" panose="02020603050405020304" pitchFamily="18" charset="0"/>
                <a:cs typeface="Times New Roman" panose="02020603050405020304" pitchFamily="18" charset="0"/>
              </a:rPr>
              <a:t>UMS Navigation --- LMS </a:t>
            </a:r>
            <a:r>
              <a:rPr lang="en-IN" sz="2000" b="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IN" sz="2000" b="1" dirty="0">
                <a:solidFill>
                  <a:srgbClr val="002060"/>
                </a:solidFill>
                <a:latin typeface="Times New Roman" panose="02020603050405020304" pitchFamily="18" charset="0"/>
                <a:cs typeface="Times New Roman" panose="02020603050405020304" pitchFamily="18" charset="0"/>
              </a:rPr>
              <a:t>  EDU Revolution</a:t>
            </a:r>
            <a:r>
              <a:rPr lang="en-US" sz="2000" b="1" dirty="0">
                <a:solidFill>
                  <a:srgbClr val="002060"/>
                </a:solidFill>
                <a:latin typeface="Times New Roman" panose="02020603050405020304" pitchFamily="18" charset="0"/>
                <a:cs typeface="Times New Roman" panose="02020603050405020304" pitchFamily="18" charset="0"/>
              </a:rPr>
              <a:t>: BE THE CHANGE</a:t>
            </a:r>
          </a:p>
          <a:p>
            <a:pPr algn="ctr">
              <a:spcAft>
                <a:spcPts val="750"/>
              </a:spcAft>
              <a:defRPr/>
            </a:pPr>
            <a:endParaRPr lang="en-IN" sz="2000" dirty="0">
              <a:solidFill>
                <a:srgbClr val="002060"/>
              </a:solidFill>
              <a:latin typeface="Times New Roman" panose="02020603050405020304" pitchFamily="18" charset="0"/>
              <a:cs typeface="Times New Roman" panose="02020603050405020304" pitchFamily="18" charset="0"/>
            </a:endParaRPr>
          </a:p>
          <a:p>
            <a:pPr>
              <a:spcAft>
                <a:spcPts val="750"/>
              </a:spcAft>
              <a:defRPr/>
            </a:pPr>
            <a:r>
              <a:rPr lang="en-IN" sz="2000" dirty="0">
                <a:solidFill>
                  <a:srgbClr val="002060"/>
                </a:solidFill>
                <a:latin typeface="Times New Roman" panose="02020603050405020304" pitchFamily="18" charset="0"/>
                <a:cs typeface="Times New Roman" panose="02020603050405020304" pitchFamily="18" charset="0"/>
              </a:rPr>
              <a:t>In case of any query in this regard, the student can approach for resolution through RMS at the following path:</a:t>
            </a:r>
          </a:p>
          <a:p>
            <a:pPr algn="ctr">
              <a:spcAft>
                <a:spcPts val="750"/>
              </a:spcAft>
              <a:defRPr/>
            </a:pPr>
            <a:r>
              <a:rPr lang="en-IN" sz="2000" b="1" dirty="0">
                <a:solidFill>
                  <a:srgbClr val="002060"/>
                </a:solidFill>
                <a:latin typeface="Times New Roman" panose="02020603050405020304" pitchFamily="18" charset="0"/>
                <a:cs typeface="Times New Roman" panose="02020603050405020304" pitchFamily="18" charset="0"/>
              </a:rPr>
              <a:t>UMS Navigation--- Relationship management system </a:t>
            </a:r>
            <a:r>
              <a:rPr lang="en-IN" sz="2000" b="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IN" sz="2000" b="1" dirty="0">
                <a:solidFill>
                  <a:srgbClr val="002060"/>
                </a:solidFill>
                <a:latin typeface="Times New Roman" panose="02020603050405020304" pitchFamily="18" charset="0"/>
                <a:cs typeface="Times New Roman" panose="02020603050405020304" pitchFamily="18" charset="0"/>
              </a:rPr>
              <a:t> EDU Revolution</a:t>
            </a:r>
            <a:r>
              <a:rPr lang="en-US" sz="2000" b="1" dirty="0">
                <a:solidFill>
                  <a:srgbClr val="002060"/>
                </a:solidFill>
                <a:latin typeface="Times New Roman" panose="02020603050405020304" pitchFamily="18" charset="0"/>
                <a:cs typeface="Times New Roman" panose="02020603050405020304" pitchFamily="18" charset="0"/>
              </a:rPr>
              <a:t>: BE THE CHANGE</a:t>
            </a:r>
          </a:p>
          <a:p>
            <a:pPr algn="ctr">
              <a:spcAft>
                <a:spcPts val="750"/>
              </a:spcAft>
              <a:defRPr/>
            </a:pPr>
            <a:endParaRPr lang="en-IN" sz="2000" dirty="0">
              <a:solidFill>
                <a:srgbClr val="002060"/>
              </a:solidFill>
              <a:latin typeface="Times New Roman" panose="02020603050405020304" pitchFamily="18" charset="0"/>
              <a:cs typeface="Times New Roman" panose="02020603050405020304" pitchFamily="18" charset="0"/>
            </a:endParaRPr>
          </a:p>
          <a:p>
            <a:pPr algn="ctr">
              <a:spcAft>
                <a:spcPts val="750"/>
              </a:spcAft>
              <a:defRPr/>
            </a:pPr>
            <a:r>
              <a:rPr lang="en-US" sz="2000" dirty="0">
                <a:solidFill>
                  <a:srgbClr val="002060"/>
                </a:solidFill>
                <a:latin typeface="Times New Roman" panose="02020603050405020304" pitchFamily="18" charset="0"/>
                <a:cs typeface="Times New Roman" panose="02020603050405020304" pitchFamily="18" charset="0"/>
              </a:rPr>
              <a:t>OR get your queries resolved through the </a:t>
            </a:r>
            <a:r>
              <a:rPr lang="en-IN" sz="2000" dirty="0">
                <a:solidFill>
                  <a:srgbClr val="002060"/>
                </a:solidFill>
                <a:latin typeface="Times New Roman" panose="02020603050405020304" pitchFamily="18" charset="0"/>
                <a:cs typeface="Times New Roman" panose="02020603050405020304" pitchFamily="18" charset="0"/>
              </a:rPr>
              <a:t>Helpline Number: 01824-520150.</a:t>
            </a:r>
          </a:p>
          <a:p>
            <a:pPr>
              <a:defRPr/>
            </a:pPr>
            <a:endParaRPr lang="en-IN"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6F40002-58C2-3B02-9283-FE1B309E1C92}"/>
              </a:ext>
            </a:extLst>
          </p:cNvPr>
          <p:cNvSpPr>
            <a:spLocks noGrp="1"/>
          </p:cNvSpPr>
          <p:nvPr>
            <p:ph type="title"/>
          </p:nvPr>
        </p:nvSpPr>
        <p:spPr>
          <a:xfrm>
            <a:off x="914401" y="922338"/>
            <a:ext cx="7488620" cy="738664"/>
          </a:xfrm>
        </p:spPr>
        <p:txBody>
          <a:bodyPr/>
          <a:lstStyle/>
          <a:p>
            <a:r>
              <a:rPr lang="en-US" sz="4800" dirty="0">
                <a:solidFill>
                  <a:srgbClr val="C00000"/>
                </a:solidFill>
                <a:latin typeface="Times New Roman" panose="02020603050405020304" pitchFamily="18" charset="0"/>
                <a:ea typeface="Calibri"/>
                <a:cs typeface="Times New Roman" panose="02020603050405020304" pitchFamily="18" charset="0"/>
                <a:sym typeface="Calibri"/>
              </a:rPr>
              <a:t>School </a:t>
            </a:r>
            <a:r>
              <a:rPr lang="en-US" altLang="en-US" sz="4800" dirty="0">
                <a:solidFill>
                  <a:srgbClr val="C00000"/>
                </a:solidFill>
                <a:latin typeface="Times New Roman" panose="02020603050405020304" pitchFamily="18" charset="0"/>
                <a:cs typeface="Times New Roman" panose="02020603050405020304" pitchFamily="18" charset="0"/>
              </a:rPr>
              <a:t>Mission</a:t>
            </a:r>
            <a:endParaRPr lang="en-IN" altLang="en-US" sz="4800" dirty="0">
              <a:solidFill>
                <a:srgbClr val="C0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2F0536CB-1764-21EB-F042-B129835B3242}"/>
              </a:ext>
            </a:extLst>
          </p:cNvPr>
          <p:cNvSpPr>
            <a:spLocks noGrp="1"/>
          </p:cNvSpPr>
          <p:nvPr>
            <p:ph idx="1"/>
          </p:nvPr>
        </p:nvSpPr>
        <p:spPr>
          <a:xfrm>
            <a:off x="533400" y="1910934"/>
            <a:ext cx="8077200" cy="4487382"/>
          </a:xfrm>
        </p:spPr>
        <p:txBody>
          <a:bodyPr/>
          <a:lstStyle/>
          <a:p>
            <a:pPr marL="457200" indent="-457200" algn="just" eaLnBrk="1" hangingPunct="1">
              <a:buFont typeface="Arial" panose="020B0604020202020204" pitchFamily="34" charset="0"/>
              <a:buChar char="•"/>
              <a:defRPr/>
            </a:pPr>
            <a:r>
              <a:rPr lang="en-US" altLang="en-US" sz="2400" dirty="0">
                <a:solidFill>
                  <a:srgbClr val="002060"/>
                </a:solidFill>
                <a:latin typeface="Times New Roman" panose="02020603050405020304" pitchFamily="18" charset="0"/>
                <a:cs typeface="Times New Roman" panose="02020603050405020304" pitchFamily="18" charset="0"/>
              </a:rPr>
              <a:t>To build computational skills through hands-on and practice-based learning with measurable outcomes.</a:t>
            </a:r>
          </a:p>
          <a:p>
            <a:pPr marL="457200" indent="-457200" algn="just" eaLnBrk="1" hangingPunct="1">
              <a:buFont typeface="Arial" panose="020B0604020202020204" pitchFamily="34" charset="0"/>
              <a:buChar char="•"/>
              <a:defRPr/>
            </a:pPr>
            <a:r>
              <a:rPr lang="en-US" altLang="en-US" sz="2400" dirty="0">
                <a:solidFill>
                  <a:srgbClr val="002060"/>
                </a:solidFill>
                <a:latin typeface="Times New Roman" panose="02020603050405020304" pitchFamily="18" charset="0"/>
                <a:cs typeface="Times New Roman" panose="02020603050405020304" pitchFamily="18" charset="0"/>
              </a:rPr>
              <a:t>To establish a strong connect with industry for in-demand technology driven curriculum.</a:t>
            </a:r>
          </a:p>
          <a:p>
            <a:pPr marL="457200" indent="-457200" algn="just" eaLnBrk="1" hangingPunct="1">
              <a:buFont typeface="Arial" panose="020B0604020202020204" pitchFamily="34" charset="0"/>
              <a:buChar char="•"/>
              <a:defRPr/>
            </a:pPr>
            <a:r>
              <a:rPr lang="en-US" altLang="en-US" sz="2400" dirty="0">
                <a:solidFill>
                  <a:srgbClr val="002060"/>
                </a:solidFill>
                <a:latin typeface="Times New Roman" panose="02020603050405020304" pitchFamily="18" charset="0"/>
                <a:cs typeface="Times New Roman" panose="02020603050405020304" pitchFamily="18" charset="0"/>
              </a:rPr>
              <a:t>To build the infrastructure for meaningful research around societal problems.</a:t>
            </a:r>
          </a:p>
          <a:p>
            <a:pPr marL="457200" indent="-457200" algn="just" eaLnBrk="1" hangingPunct="1">
              <a:buFont typeface="Arial" panose="020B0604020202020204" pitchFamily="34" charset="0"/>
              <a:buChar char="•"/>
              <a:defRPr/>
            </a:pPr>
            <a:r>
              <a:rPr lang="en-US" altLang="en-US" sz="2400" dirty="0">
                <a:solidFill>
                  <a:srgbClr val="002060"/>
                </a:solidFill>
                <a:latin typeface="Times New Roman" panose="02020603050405020304" pitchFamily="18" charset="0"/>
                <a:cs typeface="Times New Roman" panose="02020603050405020304" pitchFamily="18" charset="0"/>
              </a:rPr>
              <a:t>To nurture future leaders through research-infused education and lifelong learning.</a:t>
            </a:r>
          </a:p>
          <a:p>
            <a:pPr marL="457200" indent="-457200" algn="just" eaLnBrk="1" hangingPunct="1">
              <a:buFont typeface="Arial" panose="020B0604020202020204" pitchFamily="34" charset="0"/>
              <a:buChar char="•"/>
              <a:defRPr/>
            </a:pPr>
            <a:r>
              <a:rPr lang="en-US" altLang="en-US" sz="2400" dirty="0">
                <a:solidFill>
                  <a:srgbClr val="002060"/>
                </a:solidFill>
                <a:latin typeface="Times New Roman" panose="02020603050405020304" pitchFamily="18" charset="0"/>
                <a:cs typeface="Times New Roman" panose="02020603050405020304" pitchFamily="18" charset="0"/>
              </a:rPr>
              <a:t>To create smart and ethical professionals and entrepreneurs who are recognized globally</a:t>
            </a:r>
          </a:p>
          <a:p>
            <a:pPr marL="0" indent="0" eaLnBrk="1" hangingPunct="1">
              <a:buFont typeface="Arial" panose="020B0604020202020204" pitchFamily="34" charset="0"/>
              <a:buNone/>
              <a:defRPr/>
            </a:pPr>
            <a:endParaRPr lang="en-US" altLang="en-US" sz="27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1685-442A-CE8A-3045-FBDC891A5D6C}"/>
              </a:ext>
            </a:extLst>
          </p:cNvPr>
          <p:cNvSpPr>
            <a:spLocks noGrp="1"/>
          </p:cNvSpPr>
          <p:nvPr>
            <p:ph type="title"/>
          </p:nvPr>
        </p:nvSpPr>
        <p:spPr>
          <a:xfrm>
            <a:off x="772510" y="1025525"/>
            <a:ext cx="7598979" cy="615553"/>
          </a:xfrm>
        </p:spPr>
        <p:txBody>
          <a:bodyPr/>
          <a:lstStyle/>
          <a:p>
            <a:r>
              <a:rPr lang="en-IN" sz="4000" dirty="0">
                <a:solidFill>
                  <a:srgbClr val="C00000"/>
                </a:solidFill>
                <a:latin typeface="Times New Roman" panose="02020603050405020304" pitchFamily="18" charset="0"/>
                <a:cs typeface="Times New Roman" panose="02020603050405020304" pitchFamily="18" charset="0"/>
              </a:rPr>
              <a:t>Open Education Resources (OER)</a:t>
            </a:r>
          </a:p>
        </p:txBody>
      </p:sp>
      <p:graphicFrame>
        <p:nvGraphicFramePr>
          <p:cNvPr id="4" name="Table 3">
            <a:extLst>
              <a:ext uri="{FF2B5EF4-FFF2-40B4-BE49-F238E27FC236}">
                <a16:creationId xmlns:a16="http://schemas.microsoft.com/office/drawing/2014/main" id="{6E8C7102-8EBA-85C0-330F-FB12412FBF58}"/>
              </a:ext>
            </a:extLst>
          </p:cNvPr>
          <p:cNvGraphicFramePr>
            <a:graphicFrameLocks noGrp="1"/>
          </p:cNvGraphicFramePr>
          <p:nvPr>
            <p:extLst>
              <p:ext uri="{D42A27DB-BD31-4B8C-83A1-F6EECF244321}">
                <p14:modId xmlns:p14="http://schemas.microsoft.com/office/powerpoint/2010/main" val="3359191939"/>
              </p:ext>
            </p:extLst>
          </p:nvPr>
        </p:nvGraphicFramePr>
        <p:xfrm>
          <a:off x="144462" y="1895776"/>
          <a:ext cx="8855074" cy="4376791"/>
        </p:xfrm>
        <a:graphic>
          <a:graphicData uri="http://schemas.openxmlformats.org/drawingml/2006/table">
            <a:tbl>
              <a:tblPr firstRow="1" firstCol="1" bandRow="1">
                <a:tableStyleId>{5940675A-B579-460E-94D1-54222C63F5DA}</a:tableStyleId>
              </a:tblPr>
              <a:tblGrid>
                <a:gridCol w="801468">
                  <a:extLst>
                    <a:ext uri="{9D8B030D-6E8A-4147-A177-3AD203B41FA5}">
                      <a16:colId xmlns:a16="http://schemas.microsoft.com/office/drawing/2014/main" val="1664767312"/>
                    </a:ext>
                  </a:extLst>
                </a:gridCol>
                <a:gridCol w="1056290">
                  <a:extLst>
                    <a:ext uri="{9D8B030D-6E8A-4147-A177-3AD203B41FA5}">
                      <a16:colId xmlns:a16="http://schemas.microsoft.com/office/drawing/2014/main" val="1148489077"/>
                    </a:ext>
                  </a:extLst>
                </a:gridCol>
                <a:gridCol w="1623848">
                  <a:extLst>
                    <a:ext uri="{9D8B030D-6E8A-4147-A177-3AD203B41FA5}">
                      <a16:colId xmlns:a16="http://schemas.microsoft.com/office/drawing/2014/main" val="3624552013"/>
                    </a:ext>
                  </a:extLst>
                </a:gridCol>
                <a:gridCol w="1292772">
                  <a:extLst>
                    <a:ext uri="{9D8B030D-6E8A-4147-A177-3AD203B41FA5}">
                      <a16:colId xmlns:a16="http://schemas.microsoft.com/office/drawing/2014/main" val="811193366"/>
                    </a:ext>
                  </a:extLst>
                </a:gridCol>
                <a:gridCol w="1324304">
                  <a:extLst>
                    <a:ext uri="{9D8B030D-6E8A-4147-A177-3AD203B41FA5}">
                      <a16:colId xmlns:a16="http://schemas.microsoft.com/office/drawing/2014/main" val="375500952"/>
                    </a:ext>
                  </a:extLst>
                </a:gridCol>
                <a:gridCol w="1056289">
                  <a:extLst>
                    <a:ext uri="{9D8B030D-6E8A-4147-A177-3AD203B41FA5}">
                      <a16:colId xmlns:a16="http://schemas.microsoft.com/office/drawing/2014/main" val="2655264056"/>
                    </a:ext>
                  </a:extLst>
                </a:gridCol>
                <a:gridCol w="1700103">
                  <a:extLst>
                    <a:ext uri="{9D8B030D-6E8A-4147-A177-3AD203B41FA5}">
                      <a16:colId xmlns:a16="http://schemas.microsoft.com/office/drawing/2014/main" val="2000580992"/>
                    </a:ext>
                  </a:extLst>
                </a:gridCol>
              </a:tblGrid>
              <a:tr h="658999">
                <a:tc>
                  <a:txBody>
                    <a:bodyPr/>
                    <a:lstStyle/>
                    <a:p>
                      <a:pPr algn="just">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Unit mapped</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Broad topic</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Sub Topic</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a:solidFill>
                            <a:srgbClr val="002060"/>
                          </a:solidFill>
                          <a:latin typeface="Times New Roman" panose="02020603050405020304" pitchFamily="18" charset="0"/>
                          <a:ea typeface="+mn-ea"/>
                          <a:cs typeface="Times New Roman" panose="02020603050405020304" pitchFamily="18" charset="0"/>
                        </a:rPr>
                        <a:t>Source Type</a:t>
                      </a:r>
                      <a:endParaRPr lang="en-IN" sz="1600" b="1"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Source Title</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*%age mapping (</a:t>
                      </a:r>
                      <a:r>
                        <a:rPr lang="en-US" sz="1600" b="1" i="0" dirty="0" err="1">
                          <a:solidFill>
                            <a:srgbClr val="002060"/>
                          </a:solidFill>
                          <a:latin typeface="Times New Roman" panose="02020603050405020304" pitchFamily="18" charset="0"/>
                          <a:ea typeface="+mn-ea"/>
                          <a:cs typeface="Times New Roman" panose="02020603050405020304" pitchFamily="18" charset="0"/>
                        </a:rPr>
                        <a:t>approx</a:t>
                      </a:r>
                      <a:r>
                        <a:rPr lang="en-US" sz="1600" b="1" i="0" dirty="0">
                          <a:solidFill>
                            <a:srgbClr val="002060"/>
                          </a:solidFill>
                          <a:latin typeface="Times New Roman" panose="02020603050405020304" pitchFamily="18" charset="0"/>
                          <a:ea typeface="+mn-ea"/>
                          <a:cs typeface="Times New Roman" panose="02020603050405020304" pitchFamily="18" charset="0"/>
                        </a:rPr>
                        <a:t>)</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06000"/>
                        </a:lnSpc>
                        <a:spcAft>
                          <a:spcPts val="1000"/>
                        </a:spcAft>
                        <a:buNone/>
                      </a:pPr>
                      <a:r>
                        <a:rPr lang="en-US" sz="1600" b="1" i="0" dirty="0">
                          <a:solidFill>
                            <a:srgbClr val="002060"/>
                          </a:solidFill>
                          <a:latin typeface="Times New Roman" panose="02020603050405020304" pitchFamily="18" charset="0"/>
                          <a:ea typeface="+mn-ea"/>
                          <a:cs typeface="Times New Roman" panose="02020603050405020304" pitchFamily="18" charset="0"/>
                        </a:rPr>
                        <a:t>Source URL</a:t>
                      </a:r>
                      <a:endParaRPr lang="en-IN" sz="1600" b="1"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791414436"/>
                  </a:ext>
                </a:extLst>
              </a:tr>
              <a:tr h="1677977">
                <a:tc>
                  <a:txBody>
                    <a:bodyPr/>
                    <a:lstStyle/>
                    <a:p>
                      <a:pPr algn="just">
                        <a:lnSpc>
                          <a:spcPct val="106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Unit 1 </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Arrays, Sorting and Searching</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Array operations: traversal, insertion, deletion, sorting, searching</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70%</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https://www.geeksforgeeks.org/array-data-structure/?ref=lbp</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2081309282"/>
                  </a:ext>
                </a:extLst>
              </a:tr>
              <a:tr h="1919715">
                <a:tc>
                  <a:txBody>
                    <a:bodyPr/>
                    <a:lstStyle/>
                    <a:p>
                      <a:pPr algn="just">
                        <a:lnSpc>
                          <a:spcPct val="106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Unit 2</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Linked Lists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Introduction, Memory representation, Allocation, Traversal, Insertion, Deletion,</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80%</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https://www.geeksforgeeks.org/data-structures/linked-list/?ref=lbp</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122700287"/>
                  </a:ext>
                </a:extLst>
              </a:tr>
            </a:tbl>
          </a:graphicData>
        </a:graphic>
      </p:graphicFrame>
    </p:spTree>
    <p:extLst>
      <p:ext uri="{BB962C8B-B14F-4D97-AF65-F5344CB8AC3E}">
        <p14:creationId xmlns:p14="http://schemas.microsoft.com/office/powerpoint/2010/main" val="108510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EF99D6-3389-79BA-683B-1BB58300BF37}"/>
              </a:ext>
            </a:extLst>
          </p:cNvPr>
          <p:cNvSpPr>
            <a:spLocks noGrp="1"/>
          </p:cNvSpPr>
          <p:nvPr>
            <p:ph type="title"/>
          </p:nvPr>
        </p:nvSpPr>
        <p:spPr>
          <a:xfrm>
            <a:off x="533400" y="1025525"/>
            <a:ext cx="8077200" cy="512762"/>
          </a:xfrm>
        </p:spPr>
        <p:txBody>
          <a:bodyPr/>
          <a:lstStyle/>
          <a:p>
            <a:r>
              <a:rPr lang="en-IN" sz="4000" dirty="0">
                <a:solidFill>
                  <a:srgbClr val="C00000"/>
                </a:solidFill>
                <a:latin typeface="Times New Roman" panose="02020603050405020304" pitchFamily="18" charset="0"/>
                <a:cs typeface="Times New Roman" panose="02020603050405020304" pitchFamily="18" charset="0"/>
              </a:rPr>
              <a:t>Open Education Resources (OER)</a:t>
            </a:r>
          </a:p>
        </p:txBody>
      </p:sp>
      <p:graphicFrame>
        <p:nvGraphicFramePr>
          <p:cNvPr id="5" name="Table 4">
            <a:extLst>
              <a:ext uri="{FF2B5EF4-FFF2-40B4-BE49-F238E27FC236}">
                <a16:creationId xmlns:a16="http://schemas.microsoft.com/office/drawing/2014/main" id="{895DF76E-E613-FE0D-7EE3-C57DA0FE51B7}"/>
              </a:ext>
            </a:extLst>
          </p:cNvPr>
          <p:cNvGraphicFramePr>
            <a:graphicFrameLocks noGrp="1"/>
          </p:cNvGraphicFramePr>
          <p:nvPr>
            <p:extLst>
              <p:ext uri="{D42A27DB-BD31-4B8C-83A1-F6EECF244321}">
                <p14:modId xmlns:p14="http://schemas.microsoft.com/office/powerpoint/2010/main" val="986954465"/>
              </p:ext>
            </p:extLst>
          </p:nvPr>
        </p:nvGraphicFramePr>
        <p:xfrm>
          <a:off x="189187" y="1844566"/>
          <a:ext cx="8781391" cy="4447576"/>
        </p:xfrm>
        <a:graphic>
          <a:graphicData uri="http://schemas.openxmlformats.org/drawingml/2006/table">
            <a:tbl>
              <a:tblPr firstRow="1" firstCol="1" bandRow="1">
                <a:tableStyleId>{5940675A-B579-460E-94D1-54222C63F5DA}</a:tableStyleId>
              </a:tblPr>
              <a:tblGrid>
                <a:gridCol w="630620">
                  <a:extLst>
                    <a:ext uri="{9D8B030D-6E8A-4147-A177-3AD203B41FA5}">
                      <a16:colId xmlns:a16="http://schemas.microsoft.com/office/drawing/2014/main" val="1532619987"/>
                    </a:ext>
                  </a:extLst>
                </a:gridCol>
                <a:gridCol w="993227">
                  <a:extLst>
                    <a:ext uri="{9D8B030D-6E8A-4147-A177-3AD203B41FA5}">
                      <a16:colId xmlns:a16="http://schemas.microsoft.com/office/drawing/2014/main" val="2284510929"/>
                    </a:ext>
                  </a:extLst>
                </a:gridCol>
                <a:gridCol w="2071859">
                  <a:extLst>
                    <a:ext uri="{9D8B030D-6E8A-4147-A177-3AD203B41FA5}">
                      <a16:colId xmlns:a16="http://schemas.microsoft.com/office/drawing/2014/main" val="495704364"/>
                    </a:ext>
                  </a:extLst>
                </a:gridCol>
                <a:gridCol w="1766091">
                  <a:extLst>
                    <a:ext uri="{9D8B030D-6E8A-4147-A177-3AD203B41FA5}">
                      <a16:colId xmlns:a16="http://schemas.microsoft.com/office/drawing/2014/main" val="941666201"/>
                    </a:ext>
                  </a:extLst>
                </a:gridCol>
                <a:gridCol w="1275510">
                  <a:extLst>
                    <a:ext uri="{9D8B030D-6E8A-4147-A177-3AD203B41FA5}">
                      <a16:colId xmlns:a16="http://schemas.microsoft.com/office/drawing/2014/main" val="1179467276"/>
                    </a:ext>
                  </a:extLst>
                </a:gridCol>
                <a:gridCol w="490580">
                  <a:extLst>
                    <a:ext uri="{9D8B030D-6E8A-4147-A177-3AD203B41FA5}">
                      <a16:colId xmlns:a16="http://schemas.microsoft.com/office/drawing/2014/main" val="1742623317"/>
                    </a:ext>
                  </a:extLst>
                </a:gridCol>
                <a:gridCol w="1553504">
                  <a:extLst>
                    <a:ext uri="{9D8B030D-6E8A-4147-A177-3AD203B41FA5}">
                      <a16:colId xmlns:a16="http://schemas.microsoft.com/office/drawing/2014/main" val="1627957318"/>
                    </a:ext>
                  </a:extLst>
                </a:gridCol>
              </a:tblGrid>
              <a:tr h="1659192">
                <a:tc>
                  <a:txBody>
                    <a:bodyPr/>
                    <a:lstStyle/>
                    <a:p>
                      <a:pPr algn="just">
                        <a:lnSpc>
                          <a:spcPct val="106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Unit 3</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Stacks, Queue</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Introduction: List and Array representations, Operations on stack (traversal, push and pop)</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60%</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https://www.geeksforgeeks.org/stack-data-structure/?ref=lbp</a:t>
                      </a:r>
                      <a:endParaRPr lang="en-IN" sz="1600" b="0" i="0">
                        <a:solidFill>
                          <a:srgbClr val="002060"/>
                        </a:solidFill>
                        <a:latin typeface="Times New Roman" panose="02020603050405020304" pitchFamily="18" charset="0"/>
                        <a:ea typeface="+mn-ea"/>
                        <a:cs typeface="Times New Roman" panose="02020603050405020304" pitchFamily="18" charset="0"/>
                      </a:endParaRPr>
                    </a:p>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 </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extLst>
                  <a:ext uri="{0D108BD9-81ED-4DB2-BD59-A6C34878D82A}">
                    <a16:rowId xmlns:a16="http://schemas.microsoft.com/office/drawing/2014/main" val="1781919463"/>
                  </a:ext>
                </a:extLst>
              </a:tr>
              <a:tr h="2660559">
                <a:tc>
                  <a:txBody>
                    <a:bodyPr/>
                    <a:lstStyle/>
                    <a:p>
                      <a:pPr algn="just">
                        <a:lnSpc>
                          <a:spcPct val="106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Unit 4</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Trees, Recursion</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Binary trees: introduction, searching, insertion and deletion, In-order traversal, Pre-order traversal, Post-order traversal using recursion</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70%</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https://www.geeksforgeeks.org/introduction-to-tree-data-structure-and-algorithm-tutorials/?ref=lbp</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51452" marR="51452" marT="0" marB="0"/>
                </a:tc>
                <a:extLst>
                  <a:ext uri="{0D108BD9-81ED-4DB2-BD59-A6C34878D82A}">
                    <a16:rowId xmlns:a16="http://schemas.microsoft.com/office/drawing/2014/main" val="1173812259"/>
                  </a:ext>
                </a:extLst>
              </a:tr>
            </a:tbl>
          </a:graphicData>
        </a:graphic>
      </p:graphicFrame>
    </p:spTree>
    <p:extLst>
      <p:ext uri="{BB962C8B-B14F-4D97-AF65-F5344CB8AC3E}">
        <p14:creationId xmlns:p14="http://schemas.microsoft.com/office/powerpoint/2010/main" val="1552885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1C25A-1C51-6D2A-39AD-9AE2CBCB512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2730EF9-FE7C-938D-8B3A-59A57FB5D25C}"/>
              </a:ext>
            </a:extLst>
          </p:cNvPr>
          <p:cNvSpPr>
            <a:spLocks noGrp="1"/>
          </p:cNvSpPr>
          <p:nvPr>
            <p:ph type="title"/>
          </p:nvPr>
        </p:nvSpPr>
        <p:spPr>
          <a:xfrm>
            <a:off x="533400" y="1025525"/>
            <a:ext cx="8077200" cy="512762"/>
          </a:xfrm>
        </p:spPr>
        <p:txBody>
          <a:bodyPr/>
          <a:lstStyle/>
          <a:p>
            <a:r>
              <a:rPr lang="en-IN" sz="4000" dirty="0">
                <a:solidFill>
                  <a:srgbClr val="C00000"/>
                </a:solidFill>
                <a:latin typeface="Times New Roman" panose="02020603050405020304" pitchFamily="18" charset="0"/>
                <a:cs typeface="Times New Roman" panose="02020603050405020304" pitchFamily="18" charset="0"/>
              </a:rPr>
              <a:t>Open Education Resources (OER)</a:t>
            </a:r>
          </a:p>
        </p:txBody>
      </p:sp>
      <p:graphicFrame>
        <p:nvGraphicFramePr>
          <p:cNvPr id="2" name="Table 1">
            <a:extLst>
              <a:ext uri="{FF2B5EF4-FFF2-40B4-BE49-F238E27FC236}">
                <a16:creationId xmlns:a16="http://schemas.microsoft.com/office/drawing/2014/main" id="{F65AEB82-8B2F-AB9B-42C9-3DB800D0987A}"/>
              </a:ext>
            </a:extLst>
          </p:cNvPr>
          <p:cNvGraphicFramePr>
            <a:graphicFrameLocks noGrp="1"/>
          </p:cNvGraphicFramePr>
          <p:nvPr>
            <p:extLst>
              <p:ext uri="{D42A27DB-BD31-4B8C-83A1-F6EECF244321}">
                <p14:modId xmlns:p14="http://schemas.microsoft.com/office/powerpoint/2010/main" val="2913809513"/>
              </p:ext>
            </p:extLst>
          </p:nvPr>
        </p:nvGraphicFramePr>
        <p:xfrm>
          <a:off x="189186" y="1797269"/>
          <a:ext cx="8765627" cy="4481492"/>
        </p:xfrm>
        <a:graphic>
          <a:graphicData uri="http://schemas.openxmlformats.org/drawingml/2006/table">
            <a:tbl>
              <a:tblPr firstRow="1" firstCol="1" bandRow="1">
                <a:tableStyleId>{5940675A-B579-460E-94D1-54222C63F5DA}</a:tableStyleId>
              </a:tblPr>
              <a:tblGrid>
                <a:gridCol w="646386">
                  <a:extLst>
                    <a:ext uri="{9D8B030D-6E8A-4147-A177-3AD203B41FA5}">
                      <a16:colId xmlns:a16="http://schemas.microsoft.com/office/drawing/2014/main" val="4287501249"/>
                    </a:ext>
                  </a:extLst>
                </a:gridCol>
                <a:gridCol w="867104">
                  <a:extLst>
                    <a:ext uri="{9D8B030D-6E8A-4147-A177-3AD203B41FA5}">
                      <a16:colId xmlns:a16="http://schemas.microsoft.com/office/drawing/2014/main" val="1632884308"/>
                    </a:ext>
                  </a:extLst>
                </a:gridCol>
                <a:gridCol w="2427890">
                  <a:extLst>
                    <a:ext uri="{9D8B030D-6E8A-4147-A177-3AD203B41FA5}">
                      <a16:colId xmlns:a16="http://schemas.microsoft.com/office/drawing/2014/main" val="1925513783"/>
                    </a:ext>
                  </a:extLst>
                </a:gridCol>
                <a:gridCol w="1355834">
                  <a:extLst>
                    <a:ext uri="{9D8B030D-6E8A-4147-A177-3AD203B41FA5}">
                      <a16:colId xmlns:a16="http://schemas.microsoft.com/office/drawing/2014/main" val="1268064198"/>
                    </a:ext>
                  </a:extLst>
                </a:gridCol>
                <a:gridCol w="1340069">
                  <a:extLst>
                    <a:ext uri="{9D8B030D-6E8A-4147-A177-3AD203B41FA5}">
                      <a16:colId xmlns:a16="http://schemas.microsoft.com/office/drawing/2014/main" val="3459426507"/>
                    </a:ext>
                  </a:extLst>
                </a:gridCol>
                <a:gridCol w="693683">
                  <a:extLst>
                    <a:ext uri="{9D8B030D-6E8A-4147-A177-3AD203B41FA5}">
                      <a16:colId xmlns:a16="http://schemas.microsoft.com/office/drawing/2014/main" val="3474592407"/>
                    </a:ext>
                  </a:extLst>
                </a:gridCol>
                <a:gridCol w="1434661">
                  <a:extLst>
                    <a:ext uri="{9D8B030D-6E8A-4147-A177-3AD203B41FA5}">
                      <a16:colId xmlns:a16="http://schemas.microsoft.com/office/drawing/2014/main" val="4171342203"/>
                    </a:ext>
                  </a:extLst>
                </a:gridCol>
              </a:tblGrid>
              <a:tr h="2821475">
                <a:tc>
                  <a:txBody>
                    <a:bodyPr/>
                    <a:lstStyle/>
                    <a:p>
                      <a:pPr algn="just">
                        <a:lnSpc>
                          <a:spcPct val="106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Unit 5</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Heaps and Hashing</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Heaps: Introduction, Insertion, Deletion, HeapSort, Hashing introduction: hash functions, hash table, Open hashing (separate chaining), Closed hashing (open addressing): linear probing, quadratic probing and double hashing</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50%</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https://www.geeksforgeeks.org/dsa/hashing-data-structure/</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extLst>
                  <a:ext uri="{0D108BD9-81ED-4DB2-BD59-A6C34878D82A}">
                    <a16:rowId xmlns:a16="http://schemas.microsoft.com/office/drawing/2014/main" val="2257314953"/>
                  </a:ext>
                </a:extLst>
              </a:tr>
              <a:tr h="1577104">
                <a:tc>
                  <a:txBody>
                    <a:bodyPr/>
                    <a:lstStyle/>
                    <a:p>
                      <a:pPr algn="just">
                        <a:lnSpc>
                          <a:spcPct val="106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Unit 6</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Graphs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Graph Traversal: BFS, DFS, Shortest path algorithm: Dijkstra’s Algorithm, Bellman-Ford Algorithm, Floyd Warshall Algorithm </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Reading material (online tutorial), Practice Questions</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Learn Data Structures and Algorithms |DSA Tutorial</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a:solidFill>
                            <a:srgbClr val="002060"/>
                          </a:solidFill>
                          <a:latin typeface="Times New Roman" panose="02020603050405020304" pitchFamily="18" charset="0"/>
                          <a:ea typeface="+mn-ea"/>
                          <a:cs typeface="Times New Roman" panose="02020603050405020304" pitchFamily="18" charset="0"/>
                        </a:rPr>
                        <a:t>60%</a:t>
                      </a:r>
                      <a:endParaRPr lang="en-IN" sz="1600" b="0" i="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tc>
                  <a:txBody>
                    <a:bodyPr/>
                    <a:lstStyle/>
                    <a:p>
                      <a:pPr algn="just">
                        <a:lnSpc>
                          <a:spcPct val="115000"/>
                        </a:lnSpc>
                        <a:spcAft>
                          <a:spcPts val="1000"/>
                        </a:spcAft>
                        <a:buNone/>
                      </a:pPr>
                      <a:r>
                        <a:rPr lang="en-US" sz="1600" b="0" i="0" dirty="0">
                          <a:solidFill>
                            <a:srgbClr val="002060"/>
                          </a:solidFill>
                          <a:latin typeface="Times New Roman" panose="02020603050405020304" pitchFamily="18" charset="0"/>
                          <a:ea typeface="+mn-ea"/>
                          <a:cs typeface="Times New Roman" panose="02020603050405020304" pitchFamily="18" charset="0"/>
                        </a:rPr>
                        <a:t>https://www.geeksforgeeks.org/graph-data-structure-and-algorithms/?ref=lbp</a:t>
                      </a:r>
                      <a:endParaRPr lang="en-IN" sz="1600" b="0" i="0" dirty="0">
                        <a:solidFill>
                          <a:srgbClr val="002060"/>
                        </a:solidFill>
                        <a:latin typeface="Times New Roman" panose="02020603050405020304" pitchFamily="18" charset="0"/>
                        <a:ea typeface="+mn-ea"/>
                        <a:cs typeface="Times New Roman" panose="02020603050405020304" pitchFamily="18" charset="0"/>
                      </a:endParaRPr>
                    </a:p>
                  </a:txBody>
                  <a:tcPr marL="34245" marR="34245" marT="0" marB="0"/>
                </a:tc>
                <a:extLst>
                  <a:ext uri="{0D108BD9-81ED-4DB2-BD59-A6C34878D82A}">
                    <a16:rowId xmlns:a16="http://schemas.microsoft.com/office/drawing/2014/main" val="1361730383"/>
                  </a:ext>
                </a:extLst>
              </a:tr>
            </a:tbl>
          </a:graphicData>
        </a:graphic>
      </p:graphicFrame>
    </p:spTree>
    <p:extLst>
      <p:ext uri="{BB962C8B-B14F-4D97-AF65-F5344CB8AC3E}">
        <p14:creationId xmlns:p14="http://schemas.microsoft.com/office/powerpoint/2010/main" val="417261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EAC07D9-631C-DE24-7BD6-F796E4672307}"/>
              </a:ext>
            </a:extLst>
          </p:cNvPr>
          <p:cNvSpPr>
            <a:spLocks noGrp="1"/>
          </p:cNvSpPr>
          <p:nvPr>
            <p:ph type="title"/>
          </p:nvPr>
        </p:nvSpPr>
        <p:spPr>
          <a:xfrm>
            <a:off x="357954" y="1130060"/>
            <a:ext cx="8458200" cy="553998"/>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Text/Reference books</a:t>
            </a:r>
          </a:p>
        </p:txBody>
      </p:sp>
      <p:sp>
        <p:nvSpPr>
          <p:cNvPr id="2" name="Content Placeholder 1">
            <a:extLst>
              <a:ext uri="{FF2B5EF4-FFF2-40B4-BE49-F238E27FC236}">
                <a16:creationId xmlns:a16="http://schemas.microsoft.com/office/drawing/2014/main" id="{D68F643F-6F68-15F0-46B4-BA121AF38388}"/>
              </a:ext>
            </a:extLst>
          </p:cNvPr>
          <p:cNvSpPr>
            <a:spLocks noGrp="1"/>
          </p:cNvSpPr>
          <p:nvPr>
            <p:ph idx="1"/>
          </p:nvPr>
        </p:nvSpPr>
        <p:spPr>
          <a:xfrm>
            <a:off x="357954" y="2256220"/>
            <a:ext cx="7863709" cy="3471720"/>
          </a:xfrm>
        </p:spPr>
        <p:txBody>
          <a:bodyPr/>
          <a:lstStyle/>
          <a:p>
            <a:pPr marL="0" indent="0" eaLnBrk="1" fontAlgn="auto" hangingPunct="1">
              <a:spcAft>
                <a:spcPts val="0"/>
              </a:spcAft>
              <a:buFont typeface="Arial" panose="020B0604020202020204" pitchFamily="34" charset="0"/>
              <a:buNone/>
              <a:defRPr/>
            </a:pPr>
            <a:r>
              <a:rPr lang="en-US" sz="3600" dirty="0">
                <a:solidFill>
                  <a:srgbClr val="C00000"/>
                </a:solidFill>
                <a:latin typeface="Times New Roman" panose="02020603050405020304" pitchFamily="18" charset="0"/>
                <a:ea typeface="+mj-ea"/>
                <a:cs typeface="Times New Roman" panose="02020603050405020304" pitchFamily="18" charset="0"/>
              </a:rPr>
              <a:t>Books to Follow</a:t>
            </a:r>
            <a:endParaRPr lang="en-IN" sz="3600" dirty="0">
              <a:solidFill>
                <a:srgbClr val="C00000"/>
              </a:solidFill>
              <a:latin typeface="Times New Roman" panose="02020603050405020304" pitchFamily="18" charset="0"/>
              <a:ea typeface="+mj-ea"/>
              <a:cs typeface="Times New Roman" panose="02020603050405020304" pitchFamily="18" charset="0"/>
            </a:endParaRPr>
          </a:p>
          <a:p>
            <a:pPr eaLnBrk="1" fontAlgn="auto" hangingPunct="1">
              <a:spcAft>
                <a:spcPts val="0"/>
              </a:spcAft>
              <a:defRPr/>
            </a:pPr>
            <a:r>
              <a:rPr lang="en-US" sz="2400" b="1" dirty="0">
                <a:solidFill>
                  <a:srgbClr val="002060"/>
                </a:solidFill>
                <a:latin typeface="Times New Roman" panose="02020603050405020304" pitchFamily="18" charset="0"/>
                <a:cs typeface="Times New Roman" panose="02020603050405020304" pitchFamily="18" charset="0"/>
              </a:rPr>
              <a:t>Data Structures </a:t>
            </a:r>
            <a:r>
              <a:rPr lang="en-US" sz="2400" dirty="0">
                <a:solidFill>
                  <a:srgbClr val="002060"/>
                </a:solidFill>
                <a:latin typeface="Times New Roman" panose="02020603050405020304" pitchFamily="18" charset="0"/>
                <a:cs typeface="Times New Roman" panose="02020603050405020304" pitchFamily="18" charset="0"/>
              </a:rPr>
              <a:t>(Schaum’s Outlines Series)</a:t>
            </a:r>
            <a:br>
              <a:rPr lang="en-US" sz="2400" dirty="0">
                <a:solidFill>
                  <a:srgbClr val="002060"/>
                </a:solidFill>
                <a:latin typeface="Times New Roman" panose="02020603050405020304" pitchFamily="18" charset="0"/>
                <a:cs typeface="Times New Roman" panose="02020603050405020304" pitchFamily="18" charset="0"/>
              </a:rPr>
            </a:br>
            <a:r>
              <a:rPr lang="en-US" sz="2400" dirty="0">
                <a:solidFill>
                  <a:srgbClr val="002060"/>
                </a:solidFill>
                <a:latin typeface="Times New Roman" panose="02020603050405020304" pitchFamily="18" charset="0"/>
                <a:cs typeface="Times New Roman" panose="02020603050405020304" pitchFamily="18" charset="0"/>
              </a:rPr>
              <a:t>Author - Seymour Lipschutz</a:t>
            </a:r>
          </a:p>
          <a:p>
            <a:pPr marL="0" indent="0" eaLnBrk="1" fontAlgn="auto" hangingPunct="1">
              <a:spcAft>
                <a:spcPts val="0"/>
              </a:spcAft>
              <a:buFont typeface="Arial" panose="020B0604020202020204" pitchFamily="34" charset="0"/>
              <a:buNone/>
              <a:defRPr/>
            </a:pPr>
            <a:endParaRPr lang="en-US" sz="2400" dirty="0">
              <a:solidFill>
                <a:srgbClr val="002060"/>
              </a:solidFill>
              <a:latin typeface="Times New Roman" panose="02020603050405020304" pitchFamily="18" charset="0"/>
              <a:cs typeface="Times New Roman" panose="02020603050405020304" pitchFamily="18" charset="0"/>
            </a:endParaRPr>
          </a:p>
          <a:p>
            <a:pPr eaLnBrk="1" fontAlgn="auto" hangingPunct="1">
              <a:spcAft>
                <a:spcPts val="0"/>
              </a:spcAft>
              <a:defRPr/>
            </a:pPr>
            <a:r>
              <a:rPr lang="en-US" sz="2400" b="1" dirty="0">
                <a:solidFill>
                  <a:srgbClr val="002060"/>
                </a:solidFill>
                <a:latin typeface="Times New Roman" panose="02020603050405020304" pitchFamily="18" charset="0"/>
                <a:cs typeface="Times New Roman" panose="02020603050405020304" pitchFamily="18" charset="0"/>
              </a:rPr>
              <a:t>Data Structures And Algorithms </a:t>
            </a:r>
          </a:p>
          <a:p>
            <a:pPr marL="0" indent="0" eaLnBrk="1" fontAlgn="auto" hangingPunct="1">
              <a:spcAft>
                <a:spcPts val="0"/>
              </a:spcAft>
              <a:buFont typeface="Arial" panose="020B0604020202020204" pitchFamily="34" charset="0"/>
              <a:buNone/>
              <a:defRPr/>
            </a:pPr>
            <a:r>
              <a:rPr lang="en-US" sz="2400" dirty="0">
                <a:solidFill>
                  <a:srgbClr val="002060"/>
                </a:solidFill>
                <a:latin typeface="Times New Roman" panose="02020603050405020304" pitchFamily="18" charset="0"/>
                <a:cs typeface="Times New Roman" panose="02020603050405020304" pitchFamily="18" charset="0"/>
              </a:rPr>
              <a:t>By Alfred V. Aho, Jeffrey D. Ullman</a:t>
            </a:r>
          </a:p>
          <a:p>
            <a:pPr marL="0" indent="0" eaLnBrk="1" fontAlgn="auto" hangingPunct="1">
              <a:spcAft>
                <a:spcPts val="0"/>
              </a:spcAft>
              <a:buFont typeface="Arial" panose="020B0604020202020204" pitchFamily="34" charset="0"/>
              <a:buNone/>
              <a:defRPr/>
            </a:pPr>
            <a:r>
              <a:rPr lang="en-US" sz="2400" dirty="0">
                <a:solidFill>
                  <a:srgbClr val="002060"/>
                </a:solidFill>
                <a:latin typeface="Times New Roman" panose="02020603050405020304" pitchFamily="18" charset="0"/>
                <a:cs typeface="Times New Roman" panose="02020603050405020304" pitchFamily="18" charset="0"/>
              </a:rPr>
              <a:t>And John E. Hopcroft, Pearson</a:t>
            </a:r>
            <a:endParaRPr lang="en-IN" sz="2400" dirty="0">
              <a:solidFill>
                <a:srgbClr val="00206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IN" dirty="0"/>
          </a:p>
        </p:txBody>
      </p:sp>
      <p:pic>
        <p:nvPicPr>
          <p:cNvPr id="36869" name="Picture 1">
            <a:extLst>
              <a:ext uri="{FF2B5EF4-FFF2-40B4-BE49-F238E27FC236}">
                <a16:creationId xmlns:a16="http://schemas.microsoft.com/office/drawing/2014/main" id="{7529CB41-DA88-EF87-964A-358A6FCB3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7" y="2310524"/>
            <a:ext cx="29146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104" y="1286847"/>
            <a:ext cx="2957024" cy="4647486"/>
            <a:chOff x="0" y="0"/>
            <a:chExt cx="1557655" cy="2448052"/>
          </a:xfrm>
        </p:grpSpPr>
        <p:sp>
          <p:nvSpPr>
            <p:cNvPr id="3" name="Freeform 3"/>
            <p:cNvSpPr/>
            <p:nvPr/>
          </p:nvSpPr>
          <p:spPr>
            <a:xfrm>
              <a:off x="0" y="0"/>
              <a:ext cx="1557655" cy="2448052"/>
            </a:xfrm>
            <a:custGeom>
              <a:avLst/>
              <a:gdLst/>
              <a:ahLst/>
              <a:cxnLst/>
              <a:rect l="l" t="t" r="r" b="b"/>
              <a:pathLst>
                <a:path w="1557655" h="2448052">
                  <a:moveTo>
                    <a:pt x="1557655" y="7854"/>
                  </a:moveTo>
                  <a:lnTo>
                    <a:pt x="1557655" y="2440198"/>
                  </a:lnTo>
                  <a:cubicBezTo>
                    <a:pt x="1557655" y="2442281"/>
                    <a:pt x="1556828" y="2444279"/>
                    <a:pt x="1555354" y="2445751"/>
                  </a:cubicBezTo>
                  <a:cubicBezTo>
                    <a:pt x="1553882" y="2447224"/>
                    <a:pt x="1551884" y="2448052"/>
                    <a:pt x="1549801" y="2448052"/>
                  </a:cubicBezTo>
                  <a:lnTo>
                    <a:pt x="7854" y="2448052"/>
                  </a:lnTo>
                  <a:cubicBezTo>
                    <a:pt x="5771" y="2448052"/>
                    <a:pt x="3774" y="2447224"/>
                    <a:pt x="2301" y="2445751"/>
                  </a:cubicBezTo>
                  <a:cubicBezTo>
                    <a:pt x="828" y="2444279"/>
                    <a:pt x="0" y="2442281"/>
                    <a:pt x="0" y="2440198"/>
                  </a:cubicBezTo>
                  <a:lnTo>
                    <a:pt x="0" y="7854"/>
                  </a:lnTo>
                  <a:cubicBezTo>
                    <a:pt x="0" y="5771"/>
                    <a:pt x="828" y="3774"/>
                    <a:pt x="2301" y="2301"/>
                  </a:cubicBezTo>
                  <a:cubicBezTo>
                    <a:pt x="3774" y="828"/>
                    <a:pt x="5771" y="0"/>
                    <a:pt x="7854" y="0"/>
                  </a:cubicBezTo>
                  <a:lnTo>
                    <a:pt x="1549801" y="0"/>
                  </a:lnTo>
                  <a:cubicBezTo>
                    <a:pt x="1551884" y="0"/>
                    <a:pt x="1553882" y="828"/>
                    <a:pt x="1555354" y="2301"/>
                  </a:cubicBezTo>
                  <a:cubicBezTo>
                    <a:pt x="1556828" y="3774"/>
                    <a:pt x="1557655" y="5771"/>
                    <a:pt x="1557655" y="7854"/>
                  </a:cubicBezTo>
                  <a:close/>
                </a:path>
              </a:pathLst>
            </a:custGeom>
            <a:solidFill>
              <a:srgbClr val="C1C3D2"/>
            </a:solidFill>
            <a:ln w="38100" cap="sq">
              <a:solidFill>
                <a:srgbClr val="000000"/>
              </a:solidFill>
              <a:prstDash val="solid"/>
              <a:miter/>
            </a:ln>
          </p:spPr>
        </p:sp>
        <p:sp>
          <p:nvSpPr>
            <p:cNvPr id="4" name="TextBox 4"/>
            <p:cNvSpPr txBox="1"/>
            <p:nvPr/>
          </p:nvSpPr>
          <p:spPr>
            <a:xfrm>
              <a:off x="0" y="-104775"/>
              <a:ext cx="1557655" cy="2552827"/>
            </a:xfrm>
            <a:prstGeom prst="rect">
              <a:avLst/>
            </a:prstGeom>
          </p:spPr>
          <p:txBody>
            <a:bodyPr lIns="25400" tIns="25400" rIns="25400" bIns="25400" rtlCol="0" anchor="ctr"/>
            <a:lstStyle/>
            <a:p>
              <a:pPr algn="ctr">
                <a:lnSpc>
                  <a:spcPts val="1540"/>
                </a:lnSpc>
              </a:pPr>
              <a:endParaRPr/>
            </a:p>
          </p:txBody>
        </p:sp>
      </p:grpSp>
      <p:pic>
        <p:nvPicPr>
          <p:cNvPr id="5" name="Picture 5"/>
          <p:cNvPicPr>
            <a:picLocks noChangeAspect="1"/>
          </p:cNvPicPr>
          <p:nvPr/>
        </p:nvPicPr>
        <p:blipFill>
          <a:blip r:embed="rId2">
            <a:alphaModFix amt="25000"/>
          </a:blip>
          <a:srcRect/>
          <a:stretch>
            <a:fillRect/>
          </a:stretch>
        </p:blipFill>
        <p:spPr>
          <a:xfrm>
            <a:off x="-2405358" y="2332571"/>
            <a:ext cx="4810716" cy="4894966"/>
          </a:xfrm>
          <a:prstGeom prst="rect">
            <a:avLst/>
          </a:prstGeom>
        </p:spPr>
      </p:pic>
      <p:pic>
        <p:nvPicPr>
          <p:cNvPr id="6" name="Picture 6"/>
          <p:cNvPicPr>
            <a:picLocks noChangeAspect="1"/>
          </p:cNvPicPr>
          <p:nvPr/>
        </p:nvPicPr>
        <p:blipFill>
          <a:blip r:embed="rId3">
            <a:alphaModFix amt="50000"/>
          </a:blip>
          <a:srcRect/>
          <a:stretch>
            <a:fillRect/>
          </a:stretch>
        </p:blipFill>
        <p:spPr>
          <a:xfrm rot="5400000">
            <a:off x="6725548" y="-240849"/>
            <a:ext cx="4335020" cy="4327361"/>
          </a:xfrm>
          <a:prstGeom prst="rect">
            <a:avLst/>
          </a:prstGeom>
        </p:spPr>
      </p:pic>
      <p:grpSp>
        <p:nvGrpSpPr>
          <p:cNvPr id="7" name="Group 7"/>
          <p:cNvGrpSpPr/>
          <p:nvPr/>
        </p:nvGrpSpPr>
        <p:grpSpPr>
          <a:xfrm>
            <a:off x="215850" y="2332571"/>
            <a:ext cx="1330793" cy="525457"/>
            <a:chOff x="0" y="0"/>
            <a:chExt cx="700994" cy="276784"/>
          </a:xfrm>
        </p:grpSpPr>
        <p:sp>
          <p:nvSpPr>
            <p:cNvPr id="8" name="Freeform 8"/>
            <p:cNvSpPr/>
            <p:nvPr/>
          </p:nvSpPr>
          <p:spPr>
            <a:xfrm>
              <a:off x="0" y="0"/>
              <a:ext cx="700994" cy="276784"/>
            </a:xfrm>
            <a:custGeom>
              <a:avLst/>
              <a:gdLst/>
              <a:ahLst/>
              <a:cxnLst/>
              <a:rect l="l" t="t" r="r" b="b"/>
              <a:pathLst>
                <a:path w="700994" h="276784">
                  <a:moveTo>
                    <a:pt x="84354" y="0"/>
                  </a:moveTo>
                  <a:lnTo>
                    <a:pt x="616640" y="0"/>
                  </a:lnTo>
                  <a:cubicBezTo>
                    <a:pt x="663227" y="0"/>
                    <a:pt x="700994" y="37767"/>
                    <a:pt x="700994" y="84354"/>
                  </a:cubicBezTo>
                  <a:lnTo>
                    <a:pt x="700994" y="192430"/>
                  </a:lnTo>
                  <a:cubicBezTo>
                    <a:pt x="700994" y="239017"/>
                    <a:pt x="663227" y="276784"/>
                    <a:pt x="616640" y="276784"/>
                  </a:cubicBezTo>
                  <a:lnTo>
                    <a:pt x="84354" y="276784"/>
                  </a:lnTo>
                  <a:cubicBezTo>
                    <a:pt x="37767" y="276784"/>
                    <a:pt x="0" y="239017"/>
                    <a:pt x="0" y="192430"/>
                  </a:cubicBezTo>
                  <a:lnTo>
                    <a:pt x="0" y="84354"/>
                  </a:lnTo>
                  <a:cubicBezTo>
                    <a:pt x="0" y="37767"/>
                    <a:pt x="37767" y="0"/>
                    <a:pt x="84354" y="0"/>
                  </a:cubicBezTo>
                  <a:close/>
                </a:path>
              </a:pathLst>
            </a:custGeom>
            <a:solidFill>
              <a:srgbClr val="C1C3D2"/>
            </a:solidFill>
            <a:ln w="38100" cap="rnd">
              <a:solidFill>
                <a:srgbClr val="000000"/>
              </a:solidFill>
              <a:prstDash val="solid"/>
              <a:round/>
            </a:ln>
          </p:spPr>
        </p:sp>
        <p:sp>
          <p:nvSpPr>
            <p:cNvPr id="9" name="TextBox 9"/>
            <p:cNvSpPr txBox="1"/>
            <p:nvPr/>
          </p:nvSpPr>
          <p:spPr>
            <a:xfrm>
              <a:off x="0" y="-85725"/>
              <a:ext cx="700994" cy="362509"/>
            </a:xfrm>
            <a:prstGeom prst="rect">
              <a:avLst/>
            </a:prstGeom>
          </p:spPr>
          <p:txBody>
            <a:bodyPr lIns="25400" tIns="25400" rIns="25400" bIns="25400" rtlCol="0" anchor="ctr"/>
            <a:lstStyle/>
            <a:p>
              <a:pPr algn="ctr">
                <a:lnSpc>
                  <a:spcPts val="1330"/>
                </a:lnSpc>
              </a:pPr>
              <a:r>
                <a:rPr lang="en-US" sz="950" b="1">
                  <a:solidFill>
                    <a:srgbClr val="000000"/>
                  </a:solidFill>
                  <a:latin typeface="Agrandir Bold"/>
                  <a:ea typeface="Agrandir Bold"/>
                  <a:cs typeface="Agrandir Bold"/>
                  <a:sym typeface="Agrandir Bold"/>
                </a:rPr>
                <a:t>100% Scholarship</a:t>
              </a:r>
            </a:p>
            <a:p>
              <a:pPr algn="ctr">
                <a:lnSpc>
                  <a:spcPts val="1050"/>
                </a:lnSpc>
              </a:pPr>
              <a:r>
                <a:rPr lang="en-US" sz="750">
                  <a:solidFill>
                    <a:srgbClr val="000000"/>
                  </a:solidFill>
                  <a:latin typeface="Agrandir"/>
                  <a:ea typeface="Agrandir"/>
                  <a:cs typeface="Agrandir"/>
                  <a:sym typeface="Agrandir"/>
                </a:rPr>
                <a:t>(On overseas Tuition Fees)</a:t>
              </a:r>
            </a:p>
            <a:p>
              <a:pPr algn="ctr">
                <a:lnSpc>
                  <a:spcPts val="1050"/>
                </a:lnSpc>
              </a:pPr>
              <a:r>
                <a:rPr lang="en-US" sz="750">
                  <a:solidFill>
                    <a:srgbClr val="000000"/>
                  </a:solidFill>
                  <a:latin typeface="Agrandir"/>
                  <a:ea typeface="Agrandir"/>
                  <a:cs typeface="Agrandir"/>
                  <a:sym typeface="Agrandir"/>
                </a:rPr>
                <a:t>(Applicable in most cases)</a:t>
              </a:r>
            </a:p>
          </p:txBody>
        </p:sp>
      </p:grpSp>
      <p:grpSp>
        <p:nvGrpSpPr>
          <p:cNvPr id="10" name="Group 10"/>
          <p:cNvGrpSpPr/>
          <p:nvPr/>
        </p:nvGrpSpPr>
        <p:grpSpPr>
          <a:xfrm>
            <a:off x="1675230" y="2282403"/>
            <a:ext cx="1287636" cy="569935"/>
            <a:chOff x="0" y="0"/>
            <a:chExt cx="678261" cy="300213"/>
          </a:xfrm>
        </p:grpSpPr>
        <p:sp>
          <p:nvSpPr>
            <p:cNvPr id="11" name="Freeform 11"/>
            <p:cNvSpPr/>
            <p:nvPr/>
          </p:nvSpPr>
          <p:spPr>
            <a:xfrm>
              <a:off x="0" y="0"/>
              <a:ext cx="678261" cy="300213"/>
            </a:xfrm>
            <a:custGeom>
              <a:avLst/>
              <a:gdLst/>
              <a:ahLst/>
              <a:cxnLst/>
              <a:rect l="l" t="t" r="r" b="b"/>
              <a:pathLst>
                <a:path w="678261" h="300213">
                  <a:moveTo>
                    <a:pt x="87181" y="0"/>
                  </a:moveTo>
                  <a:lnTo>
                    <a:pt x="591080" y="0"/>
                  </a:lnTo>
                  <a:cubicBezTo>
                    <a:pt x="614202" y="0"/>
                    <a:pt x="636376" y="9185"/>
                    <a:pt x="652726" y="25535"/>
                  </a:cubicBezTo>
                  <a:cubicBezTo>
                    <a:pt x="669076" y="41884"/>
                    <a:pt x="678261" y="64059"/>
                    <a:pt x="678261" y="87181"/>
                  </a:cubicBezTo>
                  <a:lnTo>
                    <a:pt x="678261" y="213031"/>
                  </a:lnTo>
                  <a:cubicBezTo>
                    <a:pt x="678261" y="261180"/>
                    <a:pt x="639229" y="300213"/>
                    <a:pt x="591080" y="300213"/>
                  </a:cubicBezTo>
                  <a:lnTo>
                    <a:pt x="87181" y="300213"/>
                  </a:lnTo>
                  <a:cubicBezTo>
                    <a:pt x="39032" y="300213"/>
                    <a:pt x="0" y="261180"/>
                    <a:pt x="0" y="213031"/>
                  </a:cubicBezTo>
                  <a:lnTo>
                    <a:pt x="0" y="87181"/>
                  </a:lnTo>
                  <a:cubicBezTo>
                    <a:pt x="0" y="39032"/>
                    <a:pt x="39032" y="0"/>
                    <a:pt x="87181" y="0"/>
                  </a:cubicBezTo>
                  <a:close/>
                </a:path>
              </a:pathLst>
            </a:custGeom>
            <a:solidFill>
              <a:srgbClr val="C1C3D2"/>
            </a:solidFill>
            <a:ln w="38100" cap="rnd">
              <a:solidFill>
                <a:srgbClr val="000000"/>
              </a:solidFill>
              <a:prstDash val="solid"/>
              <a:round/>
            </a:ln>
          </p:spPr>
        </p:sp>
        <p:sp>
          <p:nvSpPr>
            <p:cNvPr id="12" name="TextBox 12"/>
            <p:cNvSpPr txBox="1"/>
            <p:nvPr/>
          </p:nvSpPr>
          <p:spPr>
            <a:xfrm>
              <a:off x="0" y="-104775"/>
              <a:ext cx="678261" cy="404988"/>
            </a:xfrm>
            <a:prstGeom prst="rect">
              <a:avLst/>
            </a:prstGeom>
          </p:spPr>
          <p:txBody>
            <a:bodyPr lIns="25400" tIns="25400" rIns="25400" bIns="25400" rtlCol="0" anchor="ctr"/>
            <a:lstStyle/>
            <a:p>
              <a:pPr algn="ctr">
                <a:lnSpc>
                  <a:spcPts val="1540"/>
                </a:lnSpc>
              </a:pPr>
              <a:r>
                <a:rPr lang="en-US" sz="1100" b="1">
                  <a:solidFill>
                    <a:srgbClr val="000000"/>
                  </a:solidFill>
                  <a:latin typeface="Agrandir Bold"/>
                  <a:ea typeface="Agrandir Bold"/>
                  <a:cs typeface="Agrandir Bold"/>
                  <a:sym typeface="Agrandir Bold"/>
                </a:rPr>
                <a:t>Apply During</a:t>
              </a:r>
            </a:p>
            <a:p>
              <a:pPr algn="ctr">
                <a:lnSpc>
                  <a:spcPts val="1470"/>
                </a:lnSpc>
              </a:pPr>
              <a:r>
                <a:rPr lang="en-US" sz="1050">
                  <a:solidFill>
                    <a:srgbClr val="000000"/>
                  </a:solidFill>
                  <a:latin typeface="Agrandir"/>
                  <a:ea typeface="Agrandir"/>
                  <a:cs typeface="Agrandir"/>
                  <a:sym typeface="Agrandir"/>
                </a:rPr>
                <a:t>Feb/Aug</a:t>
              </a:r>
            </a:p>
          </p:txBody>
        </p:sp>
      </p:grpSp>
      <p:grpSp>
        <p:nvGrpSpPr>
          <p:cNvPr id="13" name="Group 13"/>
          <p:cNvGrpSpPr/>
          <p:nvPr/>
        </p:nvGrpSpPr>
        <p:grpSpPr>
          <a:xfrm>
            <a:off x="185031" y="3019026"/>
            <a:ext cx="1339413" cy="518803"/>
            <a:chOff x="0" y="0"/>
            <a:chExt cx="705535" cy="273279"/>
          </a:xfrm>
        </p:grpSpPr>
        <p:sp>
          <p:nvSpPr>
            <p:cNvPr id="14" name="Freeform 14"/>
            <p:cNvSpPr/>
            <p:nvPr/>
          </p:nvSpPr>
          <p:spPr>
            <a:xfrm>
              <a:off x="0" y="0"/>
              <a:ext cx="705535" cy="273279"/>
            </a:xfrm>
            <a:custGeom>
              <a:avLst/>
              <a:gdLst/>
              <a:ahLst/>
              <a:cxnLst/>
              <a:rect l="l" t="t" r="r" b="b"/>
              <a:pathLst>
                <a:path w="705535" h="273279">
                  <a:moveTo>
                    <a:pt x="83811" y="0"/>
                  </a:moveTo>
                  <a:lnTo>
                    <a:pt x="621723" y="0"/>
                  </a:lnTo>
                  <a:cubicBezTo>
                    <a:pt x="668011" y="0"/>
                    <a:pt x="705535" y="37524"/>
                    <a:pt x="705535" y="83811"/>
                  </a:cubicBezTo>
                  <a:lnTo>
                    <a:pt x="705535" y="189468"/>
                  </a:lnTo>
                  <a:cubicBezTo>
                    <a:pt x="705535" y="235755"/>
                    <a:pt x="668011" y="273279"/>
                    <a:pt x="621723" y="273279"/>
                  </a:cubicBezTo>
                  <a:lnTo>
                    <a:pt x="83811" y="273279"/>
                  </a:lnTo>
                  <a:cubicBezTo>
                    <a:pt x="37524" y="273279"/>
                    <a:pt x="0" y="235755"/>
                    <a:pt x="0" y="189468"/>
                  </a:cubicBezTo>
                  <a:lnTo>
                    <a:pt x="0" y="83811"/>
                  </a:lnTo>
                  <a:cubicBezTo>
                    <a:pt x="0" y="37524"/>
                    <a:pt x="37524" y="0"/>
                    <a:pt x="83811" y="0"/>
                  </a:cubicBezTo>
                  <a:close/>
                </a:path>
              </a:pathLst>
            </a:custGeom>
            <a:solidFill>
              <a:srgbClr val="C1C3D2"/>
            </a:solidFill>
            <a:ln w="38100" cap="rnd">
              <a:solidFill>
                <a:srgbClr val="000000"/>
              </a:solidFill>
              <a:prstDash val="solid"/>
              <a:round/>
            </a:ln>
          </p:spPr>
        </p:sp>
        <p:sp>
          <p:nvSpPr>
            <p:cNvPr id="15" name="TextBox 15"/>
            <p:cNvSpPr txBox="1"/>
            <p:nvPr/>
          </p:nvSpPr>
          <p:spPr>
            <a:xfrm>
              <a:off x="0" y="-66675"/>
              <a:ext cx="705535" cy="339954"/>
            </a:xfrm>
            <a:prstGeom prst="rect">
              <a:avLst/>
            </a:prstGeom>
          </p:spPr>
          <p:txBody>
            <a:bodyPr lIns="25400" tIns="25400" rIns="25400" bIns="25400" rtlCol="0" anchor="ctr"/>
            <a:lstStyle/>
            <a:p>
              <a:pPr algn="ctr">
                <a:lnSpc>
                  <a:spcPts val="1331"/>
                </a:lnSpc>
              </a:pPr>
              <a:r>
                <a:rPr lang="en-US" sz="1109" b="1">
                  <a:solidFill>
                    <a:srgbClr val="000000"/>
                  </a:solidFill>
                  <a:latin typeface="Agrandir Bold"/>
                  <a:ea typeface="Agrandir Bold"/>
                  <a:cs typeface="Agrandir Bold"/>
                  <a:sym typeface="Agrandir Bold"/>
                </a:rPr>
                <a:t>Duration</a:t>
              </a:r>
            </a:p>
            <a:p>
              <a:pPr algn="ctr">
                <a:lnSpc>
                  <a:spcPts val="1331"/>
                </a:lnSpc>
              </a:pPr>
              <a:r>
                <a:rPr lang="en-US" sz="1109">
                  <a:solidFill>
                    <a:srgbClr val="000000"/>
                  </a:solidFill>
                  <a:latin typeface="Agrandir"/>
                  <a:ea typeface="Agrandir"/>
                  <a:cs typeface="Agrandir"/>
                  <a:sym typeface="Agrandir"/>
                </a:rPr>
                <a:t>One Semester</a:t>
              </a:r>
            </a:p>
          </p:txBody>
        </p:sp>
      </p:grpSp>
      <p:grpSp>
        <p:nvGrpSpPr>
          <p:cNvPr id="16" name="Group 16"/>
          <p:cNvGrpSpPr/>
          <p:nvPr/>
        </p:nvGrpSpPr>
        <p:grpSpPr>
          <a:xfrm>
            <a:off x="1675230" y="3019026"/>
            <a:ext cx="1265771" cy="518803"/>
            <a:chOff x="0" y="0"/>
            <a:chExt cx="666743" cy="273279"/>
          </a:xfrm>
        </p:grpSpPr>
        <p:sp>
          <p:nvSpPr>
            <p:cNvPr id="17" name="Freeform 17"/>
            <p:cNvSpPr/>
            <p:nvPr/>
          </p:nvSpPr>
          <p:spPr>
            <a:xfrm>
              <a:off x="0" y="0"/>
              <a:ext cx="666743" cy="273279"/>
            </a:xfrm>
            <a:custGeom>
              <a:avLst/>
              <a:gdLst/>
              <a:ahLst/>
              <a:cxnLst/>
              <a:rect l="l" t="t" r="r" b="b"/>
              <a:pathLst>
                <a:path w="666743" h="273279">
                  <a:moveTo>
                    <a:pt x="88687" y="0"/>
                  </a:moveTo>
                  <a:lnTo>
                    <a:pt x="578056" y="0"/>
                  </a:lnTo>
                  <a:cubicBezTo>
                    <a:pt x="627036" y="0"/>
                    <a:pt x="666743" y="39707"/>
                    <a:pt x="666743" y="88687"/>
                  </a:cubicBezTo>
                  <a:lnTo>
                    <a:pt x="666743" y="184591"/>
                  </a:lnTo>
                  <a:cubicBezTo>
                    <a:pt x="666743" y="208113"/>
                    <a:pt x="657399" y="230671"/>
                    <a:pt x="640767" y="247303"/>
                  </a:cubicBezTo>
                  <a:cubicBezTo>
                    <a:pt x="624135" y="263935"/>
                    <a:pt x="601577" y="273279"/>
                    <a:pt x="578056" y="273279"/>
                  </a:cubicBezTo>
                  <a:lnTo>
                    <a:pt x="88687" y="273279"/>
                  </a:lnTo>
                  <a:cubicBezTo>
                    <a:pt x="39707" y="273279"/>
                    <a:pt x="0" y="233572"/>
                    <a:pt x="0" y="184591"/>
                  </a:cubicBezTo>
                  <a:lnTo>
                    <a:pt x="0" y="88687"/>
                  </a:lnTo>
                  <a:cubicBezTo>
                    <a:pt x="0" y="39707"/>
                    <a:pt x="39707" y="0"/>
                    <a:pt x="88687" y="0"/>
                  </a:cubicBezTo>
                  <a:close/>
                </a:path>
              </a:pathLst>
            </a:custGeom>
            <a:solidFill>
              <a:srgbClr val="C1C3D2"/>
            </a:solidFill>
            <a:ln w="38100" cap="rnd">
              <a:solidFill>
                <a:srgbClr val="000000"/>
              </a:solidFill>
              <a:prstDash val="solid"/>
              <a:round/>
            </a:ln>
          </p:spPr>
        </p:sp>
        <p:sp>
          <p:nvSpPr>
            <p:cNvPr id="18" name="TextBox 18"/>
            <p:cNvSpPr txBox="1"/>
            <p:nvPr/>
          </p:nvSpPr>
          <p:spPr>
            <a:xfrm>
              <a:off x="0" y="-66675"/>
              <a:ext cx="666743" cy="339954"/>
            </a:xfrm>
            <a:prstGeom prst="rect">
              <a:avLst/>
            </a:prstGeom>
          </p:spPr>
          <p:txBody>
            <a:bodyPr lIns="25400" tIns="25400" rIns="25400" bIns="25400" rtlCol="0" anchor="ctr"/>
            <a:lstStyle/>
            <a:p>
              <a:pPr algn="ctr">
                <a:lnSpc>
                  <a:spcPts val="1200"/>
                </a:lnSpc>
              </a:pPr>
              <a:r>
                <a:rPr lang="en-US" sz="1000" b="1">
                  <a:solidFill>
                    <a:srgbClr val="000000"/>
                  </a:solidFill>
                  <a:latin typeface="Agrandir Bold"/>
                  <a:ea typeface="Agrandir Bold"/>
                  <a:cs typeface="Agrandir Bold"/>
                  <a:sym typeface="Agrandir Bold"/>
                </a:rPr>
                <a:t>Eligibility</a:t>
              </a:r>
            </a:p>
            <a:p>
              <a:pPr algn="ctr">
                <a:lnSpc>
                  <a:spcPts val="900"/>
                </a:lnSpc>
              </a:pPr>
              <a:r>
                <a:rPr lang="en-US" sz="750">
                  <a:solidFill>
                    <a:srgbClr val="000000"/>
                  </a:solidFill>
                  <a:latin typeface="Agrandir"/>
                  <a:ea typeface="Agrandir"/>
                  <a:cs typeface="Agrandir"/>
                  <a:sym typeface="Agrandir"/>
                </a:rPr>
                <a:t>6 CGPA</a:t>
              </a:r>
            </a:p>
            <a:p>
              <a:pPr algn="ctr">
                <a:lnSpc>
                  <a:spcPts val="900"/>
                </a:lnSpc>
              </a:pPr>
              <a:r>
                <a:rPr lang="en-US" sz="750" b="1">
                  <a:solidFill>
                    <a:srgbClr val="000000"/>
                  </a:solidFill>
                  <a:latin typeface="Agrandir Bold"/>
                  <a:ea typeface="Agrandir Bold"/>
                  <a:cs typeface="Agrandir Bold"/>
                  <a:sym typeface="Agrandir Bold"/>
                </a:rPr>
                <a:t>(</a:t>
              </a:r>
              <a:r>
                <a:rPr lang="en-US" sz="750">
                  <a:solidFill>
                    <a:srgbClr val="000000"/>
                  </a:solidFill>
                  <a:latin typeface="Agrandir"/>
                  <a:ea typeface="Agrandir"/>
                  <a:cs typeface="Agrandir"/>
                  <a:sym typeface="Agrandir"/>
                </a:rPr>
                <a:t>No reappear/backlog)</a:t>
              </a:r>
            </a:p>
          </p:txBody>
        </p:sp>
      </p:grpSp>
      <p:grpSp>
        <p:nvGrpSpPr>
          <p:cNvPr id="19" name="Group 19"/>
          <p:cNvGrpSpPr/>
          <p:nvPr/>
        </p:nvGrpSpPr>
        <p:grpSpPr>
          <a:xfrm>
            <a:off x="185031" y="3704534"/>
            <a:ext cx="1339413" cy="610061"/>
            <a:chOff x="0" y="0"/>
            <a:chExt cx="705535" cy="321349"/>
          </a:xfrm>
        </p:grpSpPr>
        <p:sp>
          <p:nvSpPr>
            <p:cNvPr id="20" name="Freeform 20"/>
            <p:cNvSpPr/>
            <p:nvPr/>
          </p:nvSpPr>
          <p:spPr>
            <a:xfrm>
              <a:off x="0" y="0"/>
              <a:ext cx="705535" cy="321349"/>
            </a:xfrm>
            <a:custGeom>
              <a:avLst/>
              <a:gdLst/>
              <a:ahLst/>
              <a:cxnLst/>
              <a:rect l="l" t="t" r="r" b="b"/>
              <a:pathLst>
                <a:path w="705535" h="321349">
                  <a:moveTo>
                    <a:pt x="83811" y="0"/>
                  </a:moveTo>
                  <a:lnTo>
                    <a:pt x="621723" y="0"/>
                  </a:lnTo>
                  <a:cubicBezTo>
                    <a:pt x="668011" y="0"/>
                    <a:pt x="705535" y="37524"/>
                    <a:pt x="705535" y="83811"/>
                  </a:cubicBezTo>
                  <a:lnTo>
                    <a:pt x="705535" y="237538"/>
                  </a:lnTo>
                  <a:cubicBezTo>
                    <a:pt x="705535" y="283825"/>
                    <a:pt x="668011" y="321349"/>
                    <a:pt x="621723" y="321349"/>
                  </a:cubicBezTo>
                  <a:lnTo>
                    <a:pt x="83811" y="321349"/>
                  </a:lnTo>
                  <a:cubicBezTo>
                    <a:pt x="37524" y="321349"/>
                    <a:pt x="0" y="283825"/>
                    <a:pt x="0" y="237538"/>
                  </a:cubicBezTo>
                  <a:lnTo>
                    <a:pt x="0" y="83811"/>
                  </a:lnTo>
                  <a:cubicBezTo>
                    <a:pt x="0" y="37524"/>
                    <a:pt x="37524" y="0"/>
                    <a:pt x="83811" y="0"/>
                  </a:cubicBezTo>
                  <a:close/>
                </a:path>
              </a:pathLst>
            </a:custGeom>
            <a:solidFill>
              <a:srgbClr val="C1C3D2"/>
            </a:solidFill>
            <a:ln w="38100" cap="rnd">
              <a:solidFill>
                <a:srgbClr val="000000"/>
              </a:solidFill>
              <a:prstDash val="solid"/>
              <a:round/>
            </a:ln>
          </p:spPr>
        </p:sp>
        <p:sp>
          <p:nvSpPr>
            <p:cNvPr id="21" name="TextBox 21"/>
            <p:cNvSpPr txBox="1"/>
            <p:nvPr/>
          </p:nvSpPr>
          <p:spPr>
            <a:xfrm>
              <a:off x="0" y="-66675"/>
              <a:ext cx="705535" cy="388024"/>
            </a:xfrm>
            <a:prstGeom prst="rect">
              <a:avLst/>
            </a:prstGeom>
          </p:spPr>
          <p:txBody>
            <a:bodyPr lIns="25400" tIns="25400" rIns="25400" bIns="25400" rtlCol="0" anchor="ctr"/>
            <a:lstStyle/>
            <a:p>
              <a:pPr algn="ctr">
                <a:lnSpc>
                  <a:spcPts val="1331"/>
                </a:lnSpc>
              </a:pPr>
              <a:r>
                <a:rPr lang="en-US" sz="1109" b="1">
                  <a:solidFill>
                    <a:srgbClr val="000000"/>
                  </a:solidFill>
                  <a:latin typeface="Agrandir Bold"/>
                  <a:ea typeface="Agrandir Bold"/>
                  <a:cs typeface="Agrandir Bold"/>
                  <a:sym typeface="Agrandir Bold"/>
                </a:rPr>
                <a:t>Final Degree</a:t>
              </a:r>
            </a:p>
            <a:p>
              <a:pPr algn="ctr">
                <a:lnSpc>
                  <a:spcPts val="1331"/>
                </a:lnSpc>
              </a:pPr>
              <a:r>
                <a:rPr lang="en-US" sz="1109">
                  <a:solidFill>
                    <a:srgbClr val="000000"/>
                  </a:solidFill>
                  <a:latin typeface="Agrandir"/>
                  <a:ea typeface="Agrandir"/>
                  <a:cs typeface="Agrandir"/>
                  <a:sym typeface="Agrandir"/>
                </a:rPr>
                <a:t>From LPU</a:t>
              </a:r>
            </a:p>
          </p:txBody>
        </p:sp>
      </p:grpSp>
      <p:grpSp>
        <p:nvGrpSpPr>
          <p:cNvPr id="22" name="Group 22"/>
          <p:cNvGrpSpPr/>
          <p:nvPr/>
        </p:nvGrpSpPr>
        <p:grpSpPr>
          <a:xfrm>
            <a:off x="1710182" y="3704534"/>
            <a:ext cx="1229205" cy="610061"/>
            <a:chOff x="0" y="0"/>
            <a:chExt cx="647482" cy="321349"/>
          </a:xfrm>
        </p:grpSpPr>
        <p:sp>
          <p:nvSpPr>
            <p:cNvPr id="23" name="Freeform 23"/>
            <p:cNvSpPr/>
            <p:nvPr/>
          </p:nvSpPr>
          <p:spPr>
            <a:xfrm>
              <a:off x="0" y="0"/>
              <a:ext cx="647482" cy="321349"/>
            </a:xfrm>
            <a:custGeom>
              <a:avLst/>
              <a:gdLst/>
              <a:ahLst/>
              <a:cxnLst/>
              <a:rect l="l" t="t" r="r" b="b"/>
              <a:pathLst>
                <a:path w="647482" h="321349">
                  <a:moveTo>
                    <a:pt x="91326" y="0"/>
                  </a:moveTo>
                  <a:lnTo>
                    <a:pt x="556157" y="0"/>
                  </a:lnTo>
                  <a:cubicBezTo>
                    <a:pt x="580378" y="0"/>
                    <a:pt x="603607" y="9622"/>
                    <a:pt x="620734" y="26749"/>
                  </a:cubicBezTo>
                  <a:cubicBezTo>
                    <a:pt x="637860" y="43876"/>
                    <a:pt x="647482" y="67105"/>
                    <a:pt x="647482" y="91326"/>
                  </a:cubicBezTo>
                  <a:lnTo>
                    <a:pt x="647482" y="230023"/>
                  </a:lnTo>
                  <a:cubicBezTo>
                    <a:pt x="647482" y="254244"/>
                    <a:pt x="637860" y="277473"/>
                    <a:pt x="620734" y="294600"/>
                  </a:cubicBezTo>
                  <a:cubicBezTo>
                    <a:pt x="603607" y="311727"/>
                    <a:pt x="580378" y="321349"/>
                    <a:pt x="556157" y="321349"/>
                  </a:cubicBezTo>
                  <a:lnTo>
                    <a:pt x="91326" y="321349"/>
                  </a:lnTo>
                  <a:cubicBezTo>
                    <a:pt x="67105" y="321349"/>
                    <a:pt x="43876" y="311727"/>
                    <a:pt x="26749" y="294600"/>
                  </a:cubicBezTo>
                  <a:cubicBezTo>
                    <a:pt x="9622" y="277473"/>
                    <a:pt x="0" y="254244"/>
                    <a:pt x="0" y="230023"/>
                  </a:cubicBezTo>
                  <a:lnTo>
                    <a:pt x="0" y="91326"/>
                  </a:lnTo>
                  <a:cubicBezTo>
                    <a:pt x="0" y="67105"/>
                    <a:pt x="9622" y="43876"/>
                    <a:pt x="26749" y="26749"/>
                  </a:cubicBezTo>
                  <a:cubicBezTo>
                    <a:pt x="43876" y="9622"/>
                    <a:pt x="67105" y="0"/>
                    <a:pt x="91326" y="0"/>
                  </a:cubicBezTo>
                  <a:close/>
                </a:path>
              </a:pathLst>
            </a:custGeom>
            <a:solidFill>
              <a:srgbClr val="C1C3D2"/>
            </a:solidFill>
            <a:ln w="38100" cap="rnd">
              <a:solidFill>
                <a:srgbClr val="000000"/>
              </a:solidFill>
              <a:prstDash val="solid"/>
              <a:round/>
            </a:ln>
          </p:spPr>
        </p:sp>
        <p:sp>
          <p:nvSpPr>
            <p:cNvPr id="24" name="TextBox 24"/>
            <p:cNvSpPr txBox="1"/>
            <p:nvPr/>
          </p:nvSpPr>
          <p:spPr>
            <a:xfrm>
              <a:off x="0" y="-66675"/>
              <a:ext cx="647482" cy="388024"/>
            </a:xfrm>
            <a:prstGeom prst="rect">
              <a:avLst/>
            </a:prstGeom>
          </p:spPr>
          <p:txBody>
            <a:bodyPr lIns="25400" tIns="25400" rIns="25400" bIns="25400" rtlCol="0" anchor="ctr"/>
            <a:lstStyle/>
            <a:p>
              <a:pPr algn="ctr">
                <a:lnSpc>
                  <a:spcPts val="1200"/>
                </a:lnSpc>
              </a:pPr>
              <a:r>
                <a:rPr lang="en-US" sz="1000" b="1">
                  <a:solidFill>
                    <a:srgbClr val="000000"/>
                  </a:solidFill>
                  <a:latin typeface="Agrandir Bold"/>
                  <a:ea typeface="Agrandir Bold"/>
                  <a:cs typeface="Agrandir Bold"/>
                  <a:sym typeface="Agrandir Bold"/>
                </a:rPr>
                <a:t>Avg. Budget</a:t>
              </a:r>
            </a:p>
            <a:p>
              <a:pPr algn="ctr">
                <a:lnSpc>
                  <a:spcPts val="900"/>
                </a:lnSpc>
              </a:pPr>
              <a:r>
                <a:rPr lang="en-US" sz="750" b="1">
                  <a:solidFill>
                    <a:srgbClr val="000000"/>
                  </a:solidFill>
                  <a:latin typeface="Agrandir Bold"/>
                  <a:ea typeface="Agrandir Bold"/>
                  <a:cs typeface="Agrandir Bold"/>
                  <a:sym typeface="Agrandir Bold"/>
                </a:rPr>
                <a:t>2.5 to 5 Lakh INR</a:t>
              </a:r>
            </a:p>
            <a:p>
              <a:pPr algn="ctr">
                <a:lnSpc>
                  <a:spcPts val="900"/>
                </a:lnSpc>
              </a:pPr>
              <a:r>
                <a:rPr lang="en-US" sz="750">
                  <a:solidFill>
                    <a:srgbClr val="000000"/>
                  </a:solidFill>
                  <a:latin typeface="Agrandir"/>
                  <a:ea typeface="Agrandir"/>
                  <a:cs typeface="Agrandir"/>
                  <a:sym typeface="Agrandir"/>
                </a:rPr>
                <a:t>(Living &amp; Travel Experience)</a:t>
              </a:r>
            </a:p>
          </p:txBody>
        </p:sp>
      </p:grpSp>
      <p:sp>
        <p:nvSpPr>
          <p:cNvPr id="25" name="Freeform 25"/>
          <p:cNvSpPr/>
          <p:nvPr/>
        </p:nvSpPr>
        <p:spPr>
          <a:xfrm>
            <a:off x="913577" y="4404058"/>
            <a:ext cx="1286078" cy="1445771"/>
          </a:xfrm>
          <a:custGeom>
            <a:avLst/>
            <a:gdLst/>
            <a:ahLst/>
            <a:cxnLst/>
            <a:rect l="l" t="t" r="r" b="b"/>
            <a:pathLst>
              <a:path w="2572155" h="2891542">
                <a:moveTo>
                  <a:pt x="0" y="0"/>
                </a:moveTo>
                <a:lnTo>
                  <a:pt x="2572155" y="0"/>
                </a:lnTo>
                <a:lnTo>
                  <a:pt x="2572155" y="2891542"/>
                </a:lnTo>
                <a:lnTo>
                  <a:pt x="0" y="2891542"/>
                </a:lnTo>
                <a:lnTo>
                  <a:pt x="0" y="0"/>
                </a:lnTo>
                <a:close/>
              </a:path>
            </a:pathLst>
          </a:custGeom>
          <a:blipFill>
            <a:blip r:embed="rId4"/>
            <a:stretch>
              <a:fillRect l="-1948" t="-1871" r="-9487"/>
            </a:stretch>
          </a:blipFill>
        </p:spPr>
      </p:sp>
      <p:grpSp>
        <p:nvGrpSpPr>
          <p:cNvPr id="26" name="Group 26"/>
          <p:cNvGrpSpPr/>
          <p:nvPr/>
        </p:nvGrpSpPr>
        <p:grpSpPr>
          <a:xfrm>
            <a:off x="3096618" y="1286847"/>
            <a:ext cx="2957024" cy="4647486"/>
            <a:chOff x="0" y="0"/>
            <a:chExt cx="1557655" cy="2448052"/>
          </a:xfrm>
        </p:grpSpPr>
        <p:sp>
          <p:nvSpPr>
            <p:cNvPr id="27" name="Freeform 27"/>
            <p:cNvSpPr/>
            <p:nvPr/>
          </p:nvSpPr>
          <p:spPr>
            <a:xfrm>
              <a:off x="0" y="0"/>
              <a:ext cx="1557655" cy="2448052"/>
            </a:xfrm>
            <a:custGeom>
              <a:avLst/>
              <a:gdLst/>
              <a:ahLst/>
              <a:cxnLst/>
              <a:rect l="l" t="t" r="r" b="b"/>
              <a:pathLst>
                <a:path w="1557655" h="2448052">
                  <a:moveTo>
                    <a:pt x="1557655" y="7854"/>
                  </a:moveTo>
                  <a:lnTo>
                    <a:pt x="1557655" y="2440198"/>
                  </a:lnTo>
                  <a:cubicBezTo>
                    <a:pt x="1557655" y="2442281"/>
                    <a:pt x="1556828" y="2444279"/>
                    <a:pt x="1555354" y="2445751"/>
                  </a:cubicBezTo>
                  <a:cubicBezTo>
                    <a:pt x="1553882" y="2447224"/>
                    <a:pt x="1551884" y="2448052"/>
                    <a:pt x="1549801" y="2448052"/>
                  </a:cubicBezTo>
                  <a:lnTo>
                    <a:pt x="7854" y="2448052"/>
                  </a:lnTo>
                  <a:cubicBezTo>
                    <a:pt x="5771" y="2448052"/>
                    <a:pt x="3774" y="2447224"/>
                    <a:pt x="2301" y="2445751"/>
                  </a:cubicBezTo>
                  <a:cubicBezTo>
                    <a:pt x="828" y="2444279"/>
                    <a:pt x="0" y="2442281"/>
                    <a:pt x="0" y="2440198"/>
                  </a:cubicBezTo>
                  <a:lnTo>
                    <a:pt x="0" y="7854"/>
                  </a:lnTo>
                  <a:cubicBezTo>
                    <a:pt x="0" y="5771"/>
                    <a:pt x="828" y="3774"/>
                    <a:pt x="2301" y="2301"/>
                  </a:cubicBezTo>
                  <a:cubicBezTo>
                    <a:pt x="3774" y="828"/>
                    <a:pt x="5771" y="0"/>
                    <a:pt x="7854" y="0"/>
                  </a:cubicBezTo>
                  <a:lnTo>
                    <a:pt x="1549801" y="0"/>
                  </a:lnTo>
                  <a:cubicBezTo>
                    <a:pt x="1551884" y="0"/>
                    <a:pt x="1553882" y="828"/>
                    <a:pt x="1555354" y="2301"/>
                  </a:cubicBezTo>
                  <a:cubicBezTo>
                    <a:pt x="1556828" y="3774"/>
                    <a:pt x="1557655" y="5771"/>
                    <a:pt x="1557655" y="7854"/>
                  </a:cubicBezTo>
                  <a:close/>
                </a:path>
              </a:pathLst>
            </a:custGeom>
            <a:solidFill>
              <a:srgbClr val="C1C3D2"/>
            </a:solidFill>
            <a:ln w="38100" cap="sq">
              <a:solidFill>
                <a:srgbClr val="000000"/>
              </a:solidFill>
              <a:prstDash val="solid"/>
              <a:miter/>
            </a:ln>
          </p:spPr>
        </p:sp>
        <p:sp>
          <p:nvSpPr>
            <p:cNvPr id="28" name="TextBox 28"/>
            <p:cNvSpPr txBox="1"/>
            <p:nvPr/>
          </p:nvSpPr>
          <p:spPr>
            <a:xfrm>
              <a:off x="0" y="-104775"/>
              <a:ext cx="1557655" cy="2552827"/>
            </a:xfrm>
            <a:prstGeom prst="rect">
              <a:avLst/>
            </a:prstGeom>
          </p:spPr>
          <p:txBody>
            <a:bodyPr lIns="25400" tIns="25400" rIns="25400" bIns="25400" rtlCol="0" anchor="ctr"/>
            <a:lstStyle/>
            <a:p>
              <a:pPr algn="ctr">
                <a:lnSpc>
                  <a:spcPts val="1540"/>
                </a:lnSpc>
              </a:pPr>
              <a:endParaRPr/>
            </a:p>
          </p:txBody>
        </p:sp>
      </p:grpSp>
      <p:sp>
        <p:nvSpPr>
          <p:cNvPr id="29" name="TextBox 29"/>
          <p:cNvSpPr txBox="1"/>
          <p:nvPr/>
        </p:nvSpPr>
        <p:spPr>
          <a:xfrm>
            <a:off x="-499583" y="1333500"/>
            <a:ext cx="4048055" cy="384721"/>
          </a:xfrm>
          <a:prstGeom prst="rect">
            <a:avLst/>
          </a:prstGeom>
        </p:spPr>
        <p:txBody>
          <a:bodyPr lIns="0" tIns="0" rIns="0" bIns="0" rtlCol="0" anchor="t">
            <a:spAutoFit/>
          </a:bodyPr>
          <a:lstStyle/>
          <a:p>
            <a:pPr algn="ctr">
              <a:lnSpc>
                <a:spcPts val="1511"/>
              </a:lnSpc>
            </a:pPr>
            <a:r>
              <a:rPr lang="en-US" sz="1259" b="1">
                <a:solidFill>
                  <a:srgbClr val="2B2B2B"/>
                </a:solidFill>
                <a:latin typeface="Agrandir Bold"/>
                <a:ea typeface="Agrandir Bold"/>
                <a:cs typeface="Agrandir Bold"/>
                <a:sym typeface="Agrandir Bold"/>
              </a:rPr>
              <a:t>Semester Exchange at LPU</a:t>
            </a:r>
          </a:p>
          <a:p>
            <a:pPr algn="ctr">
              <a:lnSpc>
                <a:spcPts val="1511"/>
              </a:lnSpc>
            </a:pPr>
            <a:endParaRPr lang="en-US" sz="1259" b="1">
              <a:solidFill>
                <a:srgbClr val="2B2B2B"/>
              </a:solidFill>
              <a:latin typeface="Agrandir Bold"/>
              <a:ea typeface="Agrandir Bold"/>
              <a:cs typeface="Agrandir Bold"/>
              <a:sym typeface="Agrandir Bold"/>
            </a:endParaRPr>
          </a:p>
        </p:txBody>
      </p:sp>
      <p:grpSp>
        <p:nvGrpSpPr>
          <p:cNvPr id="30" name="Group 30"/>
          <p:cNvGrpSpPr/>
          <p:nvPr/>
        </p:nvGrpSpPr>
        <p:grpSpPr>
          <a:xfrm>
            <a:off x="3260072" y="2332571"/>
            <a:ext cx="1231230" cy="375928"/>
            <a:chOff x="0" y="0"/>
            <a:chExt cx="648549" cy="198020"/>
          </a:xfrm>
        </p:grpSpPr>
        <p:sp>
          <p:nvSpPr>
            <p:cNvPr id="31" name="Freeform 31"/>
            <p:cNvSpPr/>
            <p:nvPr/>
          </p:nvSpPr>
          <p:spPr>
            <a:xfrm>
              <a:off x="0" y="0"/>
              <a:ext cx="648549" cy="198020"/>
            </a:xfrm>
            <a:custGeom>
              <a:avLst/>
              <a:gdLst/>
              <a:ahLst/>
              <a:cxnLst/>
              <a:rect l="l" t="t" r="r" b="b"/>
              <a:pathLst>
                <a:path w="648549" h="198020">
                  <a:moveTo>
                    <a:pt x="91175" y="0"/>
                  </a:moveTo>
                  <a:lnTo>
                    <a:pt x="557373" y="0"/>
                  </a:lnTo>
                  <a:cubicBezTo>
                    <a:pt x="581555" y="0"/>
                    <a:pt x="604745" y="9606"/>
                    <a:pt x="621844" y="26705"/>
                  </a:cubicBezTo>
                  <a:cubicBezTo>
                    <a:pt x="638943" y="43803"/>
                    <a:pt x="648549" y="66994"/>
                    <a:pt x="648549" y="91175"/>
                  </a:cubicBezTo>
                  <a:lnTo>
                    <a:pt x="648549" y="106844"/>
                  </a:lnTo>
                  <a:cubicBezTo>
                    <a:pt x="648549" y="131025"/>
                    <a:pt x="638943" y="154216"/>
                    <a:pt x="621844" y="171315"/>
                  </a:cubicBezTo>
                  <a:cubicBezTo>
                    <a:pt x="604745" y="188414"/>
                    <a:pt x="581555" y="198020"/>
                    <a:pt x="557373" y="198020"/>
                  </a:cubicBezTo>
                  <a:lnTo>
                    <a:pt x="91175" y="198020"/>
                  </a:lnTo>
                  <a:cubicBezTo>
                    <a:pt x="66994" y="198020"/>
                    <a:pt x="43803" y="188414"/>
                    <a:pt x="26705" y="171315"/>
                  </a:cubicBezTo>
                  <a:cubicBezTo>
                    <a:pt x="9606" y="154216"/>
                    <a:pt x="0" y="131025"/>
                    <a:pt x="0" y="106844"/>
                  </a:cubicBezTo>
                  <a:lnTo>
                    <a:pt x="0" y="91175"/>
                  </a:lnTo>
                  <a:cubicBezTo>
                    <a:pt x="0" y="66994"/>
                    <a:pt x="9606" y="43803"/>
                    <a:pt x="26705" y="26705"/>
                  </a:cubicBezTo>
                  <a:cubicBezTo>
                    <a:pt x="43803" y="9606"/>
                    <a:pt x="66994" y="0"/>
                    <a:pt x="91175" y="0"/>
                  </a:cubicBezTo>
                  <a:close/>
                </a:path>
              </a:pathLst>
            </a:custGeom>
            <a:solidFill>
              <a:srgbClr val="C1C3D2"/>
            </a:solidFill>
            <a:ln w="38100" cap="rnd">
              <a:solidFill>
                <a:srgbClr val="000000"/>
              </a:solidFill>
              <a:prstDash val="solid"/>
              <a:round/>
            </a:ln>
          </p:spPr>
        </p:sp>
        <p:sp>
          <p:nvSpPr>
            <p:cNvPr id="32" name="TextBox 32"/>
            <p:cNvSpPr txBox="1"/>
            <p:nvPr/>
          </p:nvSpPr>
          <p:spPr>
            <a:xfrm>
              <a:off x="0" y="-47625"/>
              <a:ext cx="648549" cy="245645"/>
            </a:xfrm>
            <a:prstGeom prst="rect">
              <a:avLst/>
            </a:prstGeom>
          </p:spPr>
          <p:txBody>
            <a:bodyPr lIns="25400" tIns="25400" rIns="25400" bIns="25400" rtlCol="0" anchor="ctr"/>
            <a:lstStyle/>
            <a:p>
              <a:pPr algn="ctr">
                <a:lnSpc>
                  <a:spcPts val="1080"/>
                </a:lnSpc>
              </a:pPr>
              <a:r>
                <a:rPr lang="en-US" sz="900" b="1" u="sng">
                  <a:solidFill>
                    <a:srgbClr val="000000"/>
                  </a:solidFill>
                  <a:latin typeface="Agrandir Bold"/>
                  <a:ea typeface="Agrandir Bold"/>
                  <a:cs typeface="Agrandir Bold"/>
                  <a:sym typeface="Agrandir Bold"/>
                </a:rPr>
                <a:t>Bachelor’s Degree</a:t>
              </a:r>
            </a:p>
            <a:p>
              <a:pPr algn="ctr">
                <a:lnSpc>
                  <a:spcPts val="971"/>
                </a:lnSpc>
              </a:pPr>
              <a:r>
                <a:rPr lang="en-US" sz="809" u="sng">
                  <a:solidFill>
                    <a:srgbClr val="000000"/>
                  </a:solidFill>
                  <a:latin typeface="Agrandir"/>
                  <a:ea typeface="Agrandir"/>
                  <a:cs typeface="Agrandir"/>
                  <a:sym typeface="Agrandir"/>
                </a:rPr>
                <a:t>2+2</a:t>
              </a:r>
            </a:p>
          </p:txBody>
        </p:sp>
      </p:grpSp>
      <p:grpSp>
        <p:nvGrpSpPr>
          <p:cNvPr id="33" name="Group 33"/>
          <p:cNvGrpSpPr/>
          <p:nvPr/>
        </p:nvGrpSpPr>
        <p:grpSpPr>
          <a:xfrm>
            <a:off x="4668484" y="2311075"/>
            <a:ext cx="1231230" cy="375928"/>
            <a:chOff x="0" y="0"/>
            <a:chExt cx="648549" cy="198020"/>
          </a:xfrm>
        </p:grpSpPr>
        <p:sp>
          <p:nvSpPr>
            <p:cNvPr id="34" name="Freeform 34"/>
            <p:cNvSpPr/>
            <p:nvPr/>
          </p:nvSpPr>
          <p:spPr>
            <a:xfrm>
              <a:off x="0" y="0"/>
              <a:ext cx="648549" cy="198020"/>
            </a:xfrm>
            <a:custGeom>
              <a:avLst/>
              <a:gdLst/>
              <a:ahLst/>
              <a:cxnLst/>
              <a:rect l="l" t="t" r="r" b="b"/>
              <a:pathLst>
                <a:path w="648549" h="198020">
                  <a:moveTo>
                    <a:pt x="91175" y="0"/>
                  </a:moveTo>
                  <a:lnTo>
                    <a:pt x="557373" y="0"/>
                  </a:lnTo>
                  <a:cubicBezTo>
                    <a:pt x="581555" y="0"/>
                    <a:pt x="604745" y="9606"/>
                    <a:pt x="621844" y="26705"/>
                  </a:cubicBezTo>
                  <a:cubicBezTo>
                    <a:pt x="638943" y="43803"/>
                    <a:pt x="648549" y="66994"/>
                    <a:pt x="648549" y="91175"/>
                  </a:cubicBezTo>
                  <a:lnTo>
                    <a:pt x="648549" y="106844"/>
                  </a:lnTo>
                  <a:cubicBezTo>
                    <a:pt x="648549" y="131025"/>
                    <a:pt x="638943" y="154216"/>
                    <a:pt x="621844" y="171315"/>
                  </a:cubicBezTo>
                  <a:cubicBezTo>
                    <a:pt x="604745" y="188414"/>
                    <a:pt x="581555" y="198020"/>
                    <a:pt x="557373" y="198020"/>
                  </a:cubicBezTo>
                  <a:lnTo>
                    <a:pt x="91175" y="198020"/>
                  </a:lnTo>
                  <a:cubicBezTo>
                    <a:pt x="66994" y="198020"/>
                    <a:pt x="43803" y="188414"/>
                    <a:pt x="26705" y="171315"/>
                  </a:cubicBezTo>
                  <a:cubicBezTo>
                    <a:pt x="9606" y="154216"/>
                    <a:pt x="0" y="131025"/>
                    <a:pt x="0" y="106844"/>
                  </a:cubicBezTo>
                  <a:lnTo>
                    <a:pt x="0" y="91175"/>
                  </a:lnTo>
                  <a:cubicBezTo>
                    <a:pt x="0" y="66994"/>
                    <a:pt x="9606" y="43803"/>
                    <a:pt x="26705" y="26705"/>
                  </a:cubicBezTo>
                  <a:cubicBezTo>
                    <a:pt x="43803" y="9606"/>
                    <a:pt x="66994" y="0"/>
                    <a:pt x="91175" y="0"/>
                  </a:cubicBezTo>
                  <a:close/>
                </a:path>
              </a:pathLst>
            </a:custGeom>
            <a:solidFill>
              <a:srgbClr val="C1C3D2"/>
            </a:solidFill>
            <a:ln w="38100" cap="rnd">
              <a:solidFill>
                <a:srgbClr val="000000"/>
              </a:solidFill>
              <a:prstDash val="solid"/>
              <a:round/>
            </a:ln>
          </p:spPr>
        </p:sp>
        <p:sp>
          <p:nvSpPr>
            <p:cNvPr id="35" name="TextBox 35"/>
            <p:cNvSpPr txBox="1"/>
            <p:nvPr/>
          </p:nvSpPr>
          <p:spPr>
            <a:xfrm>
              <a:off x="0" y="-47625"/>
              <a:ext cx="648549" cy="245645"/>
            </a:xfrm>
            <a:prstGeom prst="rect">
              <a:avLst/>
            </a:prstGeom>
          </p:spPr>
          <p:txBody>
            <a:bodyPr lIns="25400" tIns="25400" rIns="25400" bIns="25400" rtlCol="0" anchor="ctr"/>
            <a:lstStyle/>
            <a:p>
              <a:pPr algn="ctr">
                <a:lnSpc>
                  <a:spcPts val="1080"/>
                </a:lnSpc>
              </a:pPr>
              <a:r>
                <a:rPr lang="en-US" sz="900" b="1" u="sng">
                  <a:solidFill>
                    <a:srgbClr val="000000"/>
                  </a:solidFill>
                  <a:latin typeface="Agrandir Bold"/>
                  <a:ea typeface="Agrandir Bold"/>
                  <a:cs typeface="Agrandir Bold"/>
                  <a:sym typeface="Agrandir Bold"/>
                </a:rPr>
                <a:t>Master’s Degree</a:t>
              </a:r>
            </a:p>
            <a:p>
              <a:pPr algn="ctr">
                <a:lnSpc>
                  <a:spcPts val="971"/>
                </a:lnSpc>
              </a:pPr>
              <a:r>
                <a:rPr lang="en-US" sz="809" u="sng">
                  <a:solidFill>
                    <a:srgbClr val="000000"/>
                  </a:solidFill>
                  <a:latin typeface="Agrandir"/>
                  <a:ea typeface="Agrandir"/>
                  <a:cs typeface="Agrandir"/>
                  <a:sym typeface="Agrandir"/>
                </a:rPr>
                <a:t>1+1</a:t>
              </a:r>
            </a:p>
          </p:txBody>
        </p:sp>
      </p:grpSp>
      <p:grpSp>
        <p:nvGrpSpPr>
          <p:cNvPr id="36" name="Group 36"/>
          <p:cNvGrpSpPr/>
          <p:nvPr/>
        </p:nvGrpSpPr>
        <p:grpSpPr>
          <a:xfrm>
            <a:off x="3260072" y="2967935"/>
            <a:ext cx="1231230" cy="375928"/>
            <a:chOff x="0" y="0"/>
            <a:chExt cx="648549" cy="198020"/>
          </a:xfrm>
        </p:grpSpPr>
        <p:sp>
          <p:nvSpPr>
            <p:cNvPr id="37" name="Freeform 37"/>
            <p:cNvSpPr/>
            <p:nvPr/>
          </p:nvSpPr>
          <p:spPr>
            <a:xfrm>
              <a:off x="0" y="0"/>
              <a:ext cx="648549" cy="198020"/>
            </a:xfrm>
            <a:custGeom>
              <a:avLst/>
              <a:gdLst/>
              <a:ahLst/>
              <a:cxnLst/>
              <a:rect l="l" t="t" r="r" b="b"/>
              <a:pathLst>
                <a:path w="648549" h="198020">
                  <a:moveTo>
                    <a:pt x="91175" y="0"/>
                  </a:moveTo>
                  <a:lnTo>
                    <a:pt x="557373" y="0"/>
                  </a:lnTo>
                  <a:cubicBezTo>
                    <a:pt x="581555" y="0"/>
                    <a:pt x="604745" y="9606"/>
                    <a:pt x="621844" y="26705"/>
                  </a:cubicBezTo>
                  <a:cubicBezTo>
                    <a:pt x="638943" y="43803"/>
                    <a:pt x="648549" y="66994"/>
                    <a:pt x="648549" y="91175"/>
                  </a:cubicBezTo>
                  <a:lnTo>
                    <a:pt x="648549" y="106844"/>
                  </a:lnTo>
                  <a:cubicBezTo>
                    <a:pt x="648549" y="131025"/>
                    <a:pt x="638943" y="154216"/>
                    <a:pt x="621844" y="171315"/>
                  </a:cubicBezTo>
                  <a:cubicBezTo>
                    <a:pt x="604745" y="188414"/>
                    <a:pt x="581555" y="198020"/>
                    <a:pt x="557373" y="198020"/>
                  </a:cubicBezTo>
                  <a:lnTo>
                    <a:pt x="91175" y="198020"/>
                  </a:lnTo>
                  <a:cubicBezTo>
                    <a:pt x="66994" y="198020"/>
                    <a:pt x="43803" y="188414"/>
                    <a:pt x="26705" y="171315"/>
                  </a:cubicBezTo>
                  <a:cubicBezTo>
                    <a:pt x="9606" y="154216"/>
                    <a:pt x="0" y="131025"/>
                    <a:pt x="0" y="106844"/>
                  </a:cubicBezTo>
                  <a:lnTo>
                    <a:pt x="0" y="91175"/>
                  </a:lnTo>
                  <a:cubicBezTo>
                    <a:pt x="0" y="66994"/>
                    <a:pt x="9606" y="43803"/>
                    <a:pt x="26705" y="26705"/>
                  </a:cubicBezTo>
                  <a:cubicBezTo>
                    <a:pt x="43803" y="9606"/>
                    <a:pt x="66994" y="0"/>
                    <a:pt x="91175" y="0"/>
                  </a:cubicBezTo>
                  <a:close/>
                </a:path>
              </a:pathLst>
            </a:custGeom>
            <a:solidFill>
              <a:srgbClr val="C1C3D2"/>
            </a:solidFill>
            <a:ln w="38100" cap="rnd">
              <a:solidFill>
                <a:srgbClr val="000000"/>
              </a:solidFill>
              <a:prstDash val="solid"/>
              <a:round/>
            </a:ln>
          </p:spPr>
        </p:sp>
        <p:sp>
          <p:nvSpPr>
            <p:cNvPr id="38" name="TextBox 38"/>
            <p:cNvSpPr txBox="1"/>
            <p:nvPr/>
          </p:nvSpPr>
          <p:spPr>
            <a:xfrm>
              <a:off x="0" y="-47625"/>
              <a:ext cx="648549" cy="245645"/>
            </a:xfrm>
            <a:prstGeom prst="rect">
              <a:avLst/>
            </a:prstGeom>
          </p:spPr>
          <p:txBody>
            <a:bodyPr lIns="25400" tIns="25400" rIns="25400" bIns="25400" rtlCol="0" anchor="ctr"/>
            <a:lstStyle/>
            <a:p>
              <a:pPr algn="ctr">
                <a:lnSpc>
                  <a:spcPts val="1091"/>
                </a:lnSpc>
              </a:pPr>
              <a:r>
                <a:rPr lang="en-US" sz="909">
                  <a:solidFill>
                    <a:srgbClr val="000000"/>
                  </a:solidFill>
                  <a:latin typeface="Agrandir"/>
                  <a:ea typeface="Agrandir"/>
                  <a:cs typeface="Agrandir"/>
                  <a:sym typeface="Agrandir"/>
                </a:rPr>
                <a:t>1st &amp; 2nd Year at LPU</a:t>
              </a:r>
            </a:p>
          </p:txBody>
        </p:sp>
      </p:grpSp>
      <p:grpSp>
        <p:nvGrpSpPr>
          <p:cNvPr id="39" name="Group 39"/>
          <p:cNvGrpSpPr/>
          <p:nvPr/>
        </p:nvGrpSpPr>
        <p:grpSpPr>
          <a:xfrm>
            <a:off x="4660592" y="2981612"/>
            <a:ext cx="1239122" cy="375928"/>
            <a:chOff x="0" y="0"/>
            <a:chExt cx="652706" cy="198020"/>
          </a:xfrm>
        </p:grpSpPr>
        <p:sp>
          <p:nvSpPr>
            <p:cNvPr id="40" name="Freeform 40"/>
            <p:cNvSpPr/>
            <p:nvPr/>
          </p:nvSpPr>
          <p:spPr>
            <a:xfrm>
              <a:off x="0" y="0"/>
              <a:ext cx="652706" cy="198020"/>
            </a:xfrm>
            <a:custGeom>
              <a:avLst/>
              <a:gdLst/>
              <a:ahLst/>
              <a:cxnLst/>
              <a:rect l="l" t="t" r="r" b="b"/>
              <a:pathLst>
                <a:path w="652706" h="198020">
                  <a:moveTo>
                    <a:pt x="90595" y="0"/>
                  </a:moveTo>
                  <a:lnTo>
                    <a:pt x="562111" y="0"/>
                  </a:lnTo>
                  <a:cubicBezTo>
                    <a:pt x="612146" y="0"/>
                    <a:pt x="652706" y="40561"/>
                    <a:pt x="652706" y="90595"/>
                  </a:cubicBezTo>
                  <a:lnTo>
                    <a:pt x="652706" y="107425"/>
                  </a:lnTo>
                  <a:cubicBezTo>
                    <a:pt x="652706" y="131452"/>
                    <a:pt x="643161" y="154495"/>
                    <a:pt x="626172" y="171485"/>
                  </a:cubicBezTo>
                  <a:cubicBezTo>
                    <a:pt x="609182" y="188475"/>
                    <a:pt x="586139" y="198020"/>
                    <a:pt x="562111" y="198020"/>
                  </a:cubicBezTo>
                  <a:lnTo>
                    <a:pt x="90595" y="198020"/>
                  </a:lnTo>
                  <a:cubicBezTo>
                    <a:pt x="66567" y="198020"/>
                    <a:pt x="43524" y="188475"/>
                    <a:pt x="26535" y="171485"/>
                  </a:cubicBezTo>
                  <a:cubicBezTo>
                    <a:pt x="9545" y="154495"/>
                    <a:pt x="0" y="131452"/>
                    <a:pt x="0" y="107425"/>
                  </a:cubicBezTo>
                  <a:lnTo>
                    <a:pt x="0" y="90595"/>
                  </a:lnTo>
                  <a:cubicBezTo>
                    <a:pt x="0" y="40561"/>
                    <a:pt x="40561" y="0"/>
                    <a:pt x="90595" y="0"/>
                  </a:cubicBezTo>
                  <a:close/>
                </a:path>
              </a:pathLst>
            </a:custGeom>
            <a:solidFill>
              <a:srgbClr val="C1C3D2"/>
            </a:solidFill>
            <a:ln w="38100" cap="rnd">
              <a:solidFill>
                <a:srgbClr val="000000"/>
              </a:solidFill>
              <a:prstDash val="solid"/>
              <a:round/>
            </a:ln>
          </p:spPr>
        </p:sp>
        <p:sp>
          <p:nvSpPr>
            <p:cNvPr id="41" name="TextBox 41"/>
            <p:cNvSpPr txBox="1"/>
            <p:nvPr/>
          </p:nvSpPr>
          <p:spPr>
            <a:xfrm>
              <a:off x="0" y="-47625"/>
              <a:ext cx="652706" cy="245645"/>
            </a:xfrm>
            <a:prstGeom prst="rect">
              <a:avLst/>
            </a:prstGeom>
          </p:spPr>
          <p:txBody>
            <a:bodyPr lIns="25400" tIns="25400" rIns="25400" bIns="25400" rtlCol="0" anchor="ctr"/>
            <a:lstStyle/>
            <a:p>
              <a:pPr algn="ctr">
                <a:lnSpc>
                  <a:spcPts val="1091"/>
                </a:lnSpc>
              </a:pPr>
              <a:r>
                <a:rPr lang="en-US" sz="909">
                  <a:solidFill>
                    <a:srgbClr val="000000"/>
                  </a:solidFill>
                  <a:latin typeface="Agrandir"/>
                  <a:ea typeface="Agrandir"/>
                  <a:cs typeface="Agrandir"/>
                  <a:sym typeface="Agrandir"/>
                </a:rPr>
                <a:t>1st Year at LPU</a:t>
              </a:r>
            </a:p>
          </p:txBody>
        </p:sp>
      </p:grpSp>
      <p:grpSp>
        <p:nvGrpSpPr>
          <p:cNvPr id="42" name="Group 42"/>
          <p:cNvGrpSpPr/>
          <p:nvPr/>
        </p:nvGrpSpPr>
        <p:grpSpPr>
          <a:xfrm>
            <a:off x="3260072" y="3597965"/>
            <a:ext cx="1231230" cy="392501"/>
            <a:chOff x="0" y="0"/>
            <a:chExt cx="648549" cy="206749"/>
          </a:xfrm>
        </p:grpSpPr>
        <p:sp>
          <p:nvSpPr>
            <p:cNvPr id="43" name="Freeform 43"/>
            <p:cNvSpPr/>
            <p:nvPr/>
          </p:nvSpPr>
          <p:spPr>
            <a:xfrm>
              <a:off x="0" y="0"/>
              <a:ext cx="648549" cy="206749"/>
            </a:xfrm>
            <a:custGeom>
              <a:avLst/>
              <a:gdLst/>
              <a:ahLst/>
              <a:cxnLst/>
              <a:rect l="l" t="t" r="r" b="b"/>
              <a:pathLst>
                <a:path w="648549" h="206749">
                  <a:moveTo>
                    <a:pt x="91175" y="0"/>
                  </a:moveTo>
                  <a:lnTo>
                    <a:pt x="557373" y="0"/>
                  </a:lnTo>
                  <a:cubicBezTo>
                    <a:pt x="581555" y="0"/>
                    <a:pt x="604745" y="9606"/>
                    <a:pt x="621844" y="26705"/>
                  </a:cubicBezTo>
                  <a:cubicBezTo>
                    <a:pt x="638943" y="43803"/>
                    <a:pt x="648549" y="66994"/>
                    <a:pt x="648549" y="91175"/>
                  </a:cubicBezTo>
                  <a:lnTo>
                    <a:pt x="648549" y="115574"/>
                  </a:lnTo>
                  <a:cubicBezTo>
                    <a:pt x="648549" y="139755"/>
                    <a:pt x="638943" y="162946"/>
                    <a:pt x="621844" y="180045"/>
                  </a:cubicBezTo>
                  <a:cubicBezTo>
                    <a:pt x="604745" y="197143"/>
                    <a:pt x="581555" y="206749"/>
                    <a:pt x="557373" y="206749"/>
                  </a:cubicBezTo>
                  <a:lnTo>
                    <a:pt x="91175" y="206749"/>
                  </a:lnTo>
                  <a:cubicBezTo>
                    <a:pt x="66994" y="206749"/>
                    <a:pt x="43803" y="197143"/>
                    <a:pt x="26705" y="180045"/>
                  </a:cubicBezTo>
                  <a:cubicBezTo>
                    <a:pt x="9606" y="162946"/>
                    <a:pt x="0" y="139755"/>
                    <a:pt x="0" y="115574"/>
                  </a:cubicBezTo>
                  <a:lnTo>
                    <a:pt x="0" y="91175"/>
                  </a:lnTo>
                  <a:cubicBezTo>
                    <a:pt x="0" y="66994"/>
                    <a:pt x="9606" y="43803"/>
                    <a:pt x="26705" y="26705"/>
                  </a:cubicBezTo>
                  <a:cubicBezTo>
                    <a:pt x="43803" y="9606"/>
                    <a:pt x="66994" y="0"/>
                    <a:pt x="91175" y="0"/>
                  </a:cubicBezTo>
                  <a:close/>
                </a:path>
              </a:pathLst>
            </a:custGeom>
            <a:solidFill>
              <a:srgbClr val="C1C3D2"/>
            </a:solidFill>
            <a:ln w="38100" cap="rnd">
              <a:solidFill>
                <a:srgbClr val="000000"/>
              </a:solidFill>
              <a:prstDash val="solid"/>
              <a:round/>
            </a:ln>
          </p:spPr>
        </p:sp>
        <p:sp>
          <p:nvSpPr>
            <p:cNvPr id="44" name="TextBox 44"/>
            <p:cNvSpPr txBox="1"/>
            <p:nvPr/>
          </p:nvSpPr>
          <p:spPr>
            <a:xfrm>
              <a:off x="0" y="-47625"/>
              <a:ext cx="648549" cy="254374"/>
            </a:xfrm>
            <a:prstGeom prst="rect">
              <a:avLst/>
            </a:prstGeom>
          </p:spPr>
          <p:txBody>
            <a:bodyPr lIns="25400" tIns="25400" rIns="25400" bIns="25400" rtlCol="0" anchor="ctr"/>
            <a:lstStyle/>
            <a:p>
              <a:pPr algn="ctr">
                <a:lnSpc>
                  <a:spcPts val="1091"/>
                </a:lnSpc>
              </a:pPr>
              <a:r>
                <a:rPr lang="en-US" sz="909">
                  <a:solidFill>
                    <a:srgbClr val="000000"/>
                  </a:solidFill>
                  <a:latin typeface="Agrandir"/>
                  <a:ea typeface="Agrandir"/>
                  <a:cs typeface="Agrandir"/>
                  <a:sym typeface="Agrandir"/>
                </a:rPr>
                <a:t>3rd &amp; 4th Year at Foreign University</a:t>
              </a:r>
            </a:p>
          </p:txBody>
        </p:sp>
      </p:grpSp>
      <p:grpSp>
        <p:nvGrpSpPr>
          <p:cNvPr id="45" name="Group 45"/>
          <p:cNvGrpSpPr/>
          <p:nvPr/>
        </p:nvGrpSpPr>
        <p:grpSpPr>
          <a:xfrm>
            <a:off x="4668484" y="3591540"/>
            <a:ext cx="1231230" cy="392501"/>
            <a:chOff x="0" y="0"/>
            <a:chExt cx="648549" cy="206749"/>
          </a:xfrm>
        </p:grpSpPr>
        <p:sp>
          <p:nvSpPr>
            <p:cNvPr id="46" name="Freeform 46"/>
            <p:cNvSpPr/>
            <p:nvPr/>
          </p:nvSpPr>
          <p:spPr>
            <a:xfrm>
              <a:off x="0" y="0"/>
              <a:ext cx="648549" cy="206749"/>
            </a:xfrm>
            <a:custGeom>
              <a:avLst/>
              <a:gdLst/>
              <a:ahLst/>
              <a:cxnLst/>
              <a:rect l="l" t="t" r="r" b="b"/>
              <a:pathLst>
                <a:path w="648549" h="206749">
                  <a:moveTo>
                    <a:pt x="91175" y="0"/>
                  </a:moveTo>
                  <a:lnTo>
                    <a:pt x="557373" y="0"/>
                  </a:lnTo>
                  <a:cubicBezTo>
                    <a:pt x="581555" y="0"/>
                    <a:pt x="604745" y="9606"/>
                    <a:pt x="621844" y="26705"/>
                  </a:cubicBezTo>
                  <a:cubicBezTo>
                    <a:pt x="638943" y="43803"/>
                    <a:pt x="648549" y="66994"/>
                    <a:pt x="648549" y="91175"/>
                  </a:cubicBezTo>
                  <a:lnTo>
                    <a:pt x="648549" y="115574"/>
                  </a:lnTo>
                  <a:cubicBezTo>
                    <a:pt x="648549" y="139755"/>
                    <a:pt x="638943" y="162946"/>
                    <a:pt x="621844" y="180045"/>
                  </a:cubicBezTo>
                  <a:cubicBezTo>
                    <a:pt x="604745" y="197143"/>
                    <a:pt x="581555" y="206749"/>
                    <a:pt x="557373" y="206749"/>
                  </a:cubicBezTo>
                  <a:lnTo>
                    <a:pt x="91175" y="206749"/>
                  </a:lnTo>
                  <a:cubicBezTo>
                    <a:pt x="66994" y="206749"/>
                    <a:pt x="43803" y="197143"/>
                    <a:pt x="26705" y="180045"/>
                  </a:cubicBezTo>
                  <a:cubicBezTo>
                    <a:pt x="9606" y="162946"/>
                    <a:pt x="0" y="139755"/>
                    <a:pt x="0" y="115574"/>
                  </a:cubicBezTo>
                  <a:lnTo>
                    <a:pt x="0" y="91175"/>
                  </a:lnTo>
                  <a:cubicBezTo>
                    <a:pt x="0" y="66994"/>
                    <a:pt x="9606" y="43803"/>
                    <a:pt x="26705" y="26705"/>
                  </a:cubicBezTo>
                  <a:cubicBezTo>
                    <a:pt x="43803" y="9606"/>
                    <a:pt x="66994" y="0"/>
                    <a:pt x="91175" y="0"/>
                  </a:cubicBezTo>
                  <a:close/>
                </a:path>
              </a:pathLst>
            </a:custGeom>
            <a:solidFill>
              <a:srgbClr val="C1C3D2"/>
            </a:solidFill>
            <a:ln w="38100" cap="rnd">
              <a:solidFill>
                <a:srgbClr val="000000"/>
              </a:solidFill>
              <a:prstDash val="solid"/>
              <a:round/>
            </a:ln>
          </p:spPr>
        </p:sp>
        <p:sp>
          <p:nvSpPr>
            <p:cNvPr id="47" name="TextBox 47"/>
            <p:cNvSpPr txBox="1"/>
            <p:nvPr/>
          </p:nvSpPr>
          <p:spPr>
            <a:xfrm>
              <a:off x="0" y="-47625"/>
              <a:ext cx="648549" cy="254374"/>
            </a:xfrm>
            <a:prstGeom prst="rect">
              <a:avLst/>
            </a:prstGeom>
          </p:spPr>
          <p:txBody>
            <a:bodyPr lIns="25400" tIns="25400" rIns="25400" bIns="25400" rtlCol="0" anchor="ctr"/>
            <a:lstStyle/>
            <a:p>
              <a:pPr algn="ctr">
                <a:lnSpc>
                  <a:spcPts val="1091"/>
                </a:lnSpc>
              </a:pPr>
              <a:r>
                <a:rPr lang="en-US" sz="909">
                  <a:solidFill>
                    <a:srgbClr val="000000"/>
                  </a:solidFill>
                  <a:latin typeface="Agrandir"/>
                  <a:ea typeface="Agrandir"/>
                  <a:cs typeface="Agrandir"/>
                  <a:sym typeface="Agrandir"/>
                </a:rPr>
                <a:t>2nd Year at Foreign University</a:t>
              </a:r>
            </a:p>
          </p:txBody>
        </p:sp>
      </p:grpSp>
      <p:grpSp>
        <p:nvGrpSpPr>
          <p:cNvPr id="48" name="Group 48"/>
          <p:cNvGrpSpPr/>
          <p:nvPr/>
        </p:nvGrpSpPr>
        <p:grpSpPr>
          <a:xfrm>
            <a:off x="3260072" y="4207807"/>
            <a:ext cx="2639642" cy="392501"/>
            <a:chOff x="0" y="0"/>
            <a:chExt cx="1390429" cy="206749"/>
          </a:xfrm>
        </p:grpSpPr>
        <p:sp>
          <p:nvSpPr>
            <p:cNvPr id="49" name="Freeform 49"/>
            <p:cNvSpPr/>
            <p:nvPr/>
          </p:nvSpPr>
          <p:spPr>
            <a:xfrm>
              <a:off x="0" y="0"/>
              <a:ext cx="1390429" cy="206749"/>
            </a:xfrm>
            <a:custGeom>
              <a:avLst/>
              <a:gdLst/>
              <a:ahLst/>
              <a:cxnLst/>
              <a:rect l="l" t="t" r="r" b="b"/>
              <a:pathLst>
                <a:path w="1390429" h="206749">
                  <a:moveTo>
                    <a:pt x="42528" y="0"/>
                  </a:moveTo>
                  <a:lnTo>
                    <a:pt x="1347901" y="0"/>
                  </a:lnTo>
                  <a:cubicBezTo>
                    <a:pt x="1371388" y="0"/>
                    <a:pt x="1390429" y="19040"/>
                    <a:pt x="1390429" y="42528"/>
                  </a:cubicBezTo>
                  <a:lnTo>
                    <a:pt x="1390429" y="164222"/>
                  </a:lnTo>
                  <a:cubicBezTo>
                    <a:pt x="1390429" y="175501"/>
                    <a:pt x="1385948" y="186318"/>
                    <a:pt x="1377973" y="194293"/>
                  </a:cubicBezTo>
                  <a:cubicBezTo>
                    <a:pt x="1369997" y="202269"/>
                    <a:pt x="1359180" y="206749"/>
                    <a:pt x="1347901" y="206749"/>
                  </a:cubicBezTo>
                  <a:lnTo>
                    <a:pt x="42528" y="206749"/>
                  </a:lnTo>
                  <a:cubicBezTo>
                    <a:pt x="31249" y="206749"/>
                    <a:pt x="20432" y="202269"/>
                    <a:pt x="12456" y="194293"/>
                  </a:cubicBezTo>
                  <a:cubicBezTo>
                    <a:pt x="4481" y="186318"/>
                    <a:pt x="0" y="175501"/>
                    <a:pt x="0" y="164222"/>
                  </a:cubicBezTo>
                  <a:lnTo>
                    <a:pt x="0" y="42528"/>
                  </a:lnTo>
                  <a:cubicBezTo>
                    <a:pt x="0" y="19040"/>
                    <a:pt x="19040" y="0"/>
                    <a:pt x="42528" y="0"/>
                  </a:cubicBezTo>
                  <a:close/>
                </a:path>
              </a:pathLst>
            </a:custGeom>
            <a:solidFill>
              <a:srgbClr val="C1C3D2"/>
            </a:solidFill>
            <a:ln w="38100" cap="rnd">
              <a:solidFill>
                <a:srgbClr val="000000"/>
              </a:solidFill>
              <a:prstDash val="solid"/>
              <a:round/>
            </a:ln>
          </p:spPr>
        </p:sp>
        <p:sp>
          <p:nvSpPr>
            <p:cNvPr id="50" name="TextBox 50"/>
            <p:cNvSpPr txBox="1"/>
            <p:nvPr/>
          </p:nvSpPr>
          <p:spPr>
            <a:xfrm>
              <a:off x="0" y="-47625"/>
              <a:ext cx="1390429" cy="254374"/>
            </a:xfrm>
            <a:prstGeom prst="rect">
              <a:avLst/>
            </a:prstGeom>
          </p:spPr>
          <p:txBody>
            <a:bodyPr lIns="25400" tIns="25400" rIns="25400" bIns="25400" rtlCol="0" anchor="ctr"/>
            <a:lstStyle/>
            <a:p>
              <a:pPr algn="ctr">
                <a:lnSpc>
                  <a:spcPts val="1091"/>
                </a:lnSpc>
              </a:pPr>
              <a:r>
                <a:rPr lang="en-US" sz="909">
                  <a:solidFill>
                    <a:srgbClr val="000000"/>
                  </a:solidFill>
                  <a:latin typeface="Agrandir"/>
                  <a:ea typeface="Agrandir"/>
                  <a:cs typeface="Agrandir"/>
                  <a:sym typeface="Agrandir"/>
                </a:rPr>
                <a:t>Final Degree from the Foreign Partner University</a:t>
              </a:r>
            </a:p>
          </p:txBody>
        </p:sp>
      </p:grpSp>
      <p:sp>
        <p:nvSpPr>
          <p:cNvPr id="51" name="Freeform 51"/>
          <p:cNvSpPr/>
          <p:nvPr/>
        </p:nvSpPr>
        <p:spPr>
          <a:xfrm>
            <a:off x="4234342" y="4666670"/>
            <a:ext cx="996745" cy="1183160"/>
          </a:xfrm>
          <a:custGeom>
            <a:avLst/>
            <a:gdLst/>
            <a:ahLst/>
            <a:cxnLst/>
            <a:rect l="l" t="t" r="r" b="b"/>
            <a:pathLst>
              <a:path w="1993490" h="2366319">
                <a:moveTo>
                  <a:pt x="0" y="0"/>
                </a:moveTo>
                <a:lnTo>
                  <a:pt x="1993490" y="0"/>
                </a:lnTo>
                <a:lnTo>
                  <a:pt x="1993490" y="2366318"/>
                </a:lnTo>
                <a:lnTo>
                  <a:pt x="0" y="2366318"/>
                </a:lnTo>
                <a:lnTo>
                  <a:pt x="0" y="0"/>
                </a:lnTo>
                <a:close/>
              </a:path>
            </a:pathLst>
          </a:custGeom>
          <a:blipFill>
            <a:blip r:embed="rId5"/>
            <a:stretch>
              <a:fillRect/>
            </a:stretch>
          </a:blipFill>
        </p:spPr>
      </p:sp>
      <p:sp>
        <p:nvSpPr>
          <p:cNvPr id="52" name="TextBox 52"/>
          <p:cNvSpPr txBox="1"/>
          <p:nvPr/>
        </p:nvSpPr>
        <p:spPr>
          <a:xfrm>
            <a:off x="147595" y="1592825"/>
            <a:ext cx="2818042" cy="485197"/>
          </a:xfrm>
          <a:prstGeom prst="rect">
            <a:avLst/>
          </a:prstGeom>
        </p:spPr>
        <p:txBody>
          <a:bodyPr lIns="0" tIns="0" rIns="0" bIns="0" rtlCol="0" anchor="t">
            <a:spAutoFit/>
          </a:bodyPr>
          <a:lstStyle/>
          <a:p>
            <a:pPr algn="ctr">
              <a:lnSpc>
                <a:spcPts val="1283"/>
              </a:lnSpc>
            </a:pPr>
            <a:r>
              <a:rPr lang="en-US" sz="916">
                <a:solidFill>
                  <a:srgbClr val="2B2B2B"/>
                </a:solidFill>
                <a:latin typeface="Agrandir"/>
                <a:ea typeface="Agrandir"/>
                <a:cs typeface="Agrandir"/>
                <a:sym typeface="Agrandir"/>
              </a:rPr>
              <a:t>LPU’s Semester Exchange Program allows students to study abroad for one semester at a partner institution.</a:t>
            </a:r>
          </a:p>
        </p:txBody>
      </p:sp>
      <p:sp>
        <p:nvSpPr>
          <p:cNvPr id="53" name="TextBox 53"/>
          <p:cNvSpPr txBox="1"/>
          <p:nvPr/>
        </p:nvSpPr>
        <p:spPr>
          <a:xfrm>
            <a:off x="2547973" y="1348966"/>
            <a:ext cx="4048055" cy="192360"/>
          </a:xfrm>
          <a:prstGeom prst="rect">
            <a:avLst/>
          </a:prstGeom>
        </p:spPr>
        <p:txBody>
          <a:bodyPr lIns="0" tIns="0" rIns="0" bIns="0" rtlCol="0" anchor="t">
            <a:spAutoFit/>
          </a:bodyPr>
          <a:lstStyle/>
          <a:p>
            <a:pPr algn="ctr">
              <a:lnSpc>
                <a:spcPts val="1511"/>
              </a:lnSpc>
            </a:pPr>
            <a:r>
              <a:rPr lang="en-US" sz="1259" b="1">
                <a:solidFill>
                  <a:srgbClr val="2B2B2B"/>
                </a:solidFill>
                <a:latin typeface="Agrandir Bold"/>
                <a:ea typeface="Agrandir Bold"/>
                <a:cs typeface="Agrandir Bold"/>
                <a:sym typeface="Agrandir Bold"/>
              </a:rPr>
              <a:t>LPU’s International Credit Transfer</a:t>
            </a:r>
          </a:p>
        </p:txBody>
      </p:sp>
      <p:grpSp>
        <p:nvGrpSpPr>
          <p:cNvPr id="54" name="Group 54"/>
          <p:cNvGrpSpPr/>
          <p:nvPr/>
        </p:nvGrpSpPr>
        <p:grpSpPr>
          <a:xfrm>
            <a:off x="6124658" y="1277322"/>
            <a:ext cx="2957024" cy="4647486"/>
            <a:chOff x="0" y="0"/>
            <a:chExt cx="1557655" cy="2448052"/>
          </a:xfrm>
        </p:grpSpPr>
        <p:sp>
          <p:nvSpPr>
            <p:cNvPr id="55" name="Freeform 55"/>
            <p:cNvSpPr/>
            <p:nvPr/>
          </p:nvSpPr>
          <p:spPr>
            <a:xfrm>
              <a:off x="0" y="0"/>
              <a:ext cx="1557655" cy="2448052"/>
            </a:xfrm>
            <a:custGeom>
              <a:avLst/>
              <a:gdLst/>
              <a:ahLst/>
              <a:cxnLst/>
              <a:rect l="l" t="t" r="r" b="b"/>
              <a:pathLst>
                <a:path w="1557655" h="2448052">
                  <a:moveTo>
                    <a:pt x="1557655" y="7854"/>
                  </a:moveTo>
                  <a:lnTo>
                    <a:pt x="1557655" y="2440198"/>
                  </a:lnTo>
                  <a:cubicBezTo>
                    <a:pt x="1557655" y="2442281"/>
                    <a:pt x="1556828" y="2444279"/>
                    <a:pt x="1555354" y="2445751"/>
                  </a:cubicBezTo>
                  <a:cubicBezTo>
                    <a:pt x="1553882" y="2447224"/>
                    <a:pt x="1551884" y="2448052"/>
                    <a:pt x="1549801" y="2448052"/>
                  </a:cubicBezTo>
                  <a:lnTo>
                    <a:pt x="7854" y="2448052"/>
                  </a:lnTo>
                  <a:cubicBezTo>
                    <a:pt x="5771" y="2448052"/>
                    <a:pt x="3774" y="2447224"/>
                    <a:pt x="2301" y="2445751"/>
                  </a:cubicBezTo>
                  <a:cubicBezTo>
                    <a:pt x="828" y="2444279"/>
                    <a:pt x="0" y="2442281"/>
                    <a:pt x="0" y="2440198"/>
                  </a:cubicBezTo>
                  <a:lnTo>
                    <a:pt x="0" y="7854"/>
                  </a:lnTo>
                  <a:cubicBezTo>
                    <a:pt x="0" y="5771"/>
                    <a:pt x="828" y="3774"/>
                    <a:pt x="2301" y="2301"/>
                  </a:cubicBezTo>
                  <a:cubicBezTo>
                    <a:pt x="3774" y="828"/>
                    <a:pt x="5771" y="0"/>
                    <a:pt x="7854" y="0"/>
                  </a:cubicBezTo>
                  <a:lnTo>
                    <a:pt x="1549801" y="0"/>
                  </a:lnTo>
                  <a:cubicBezTo>
                    <a:pt x="1551884" y="0"/>
                    <a:pt x="1553882" y="828"/>
                    <a:pt x="1555354" y="2301"/>
                  </a:cubicBezTo>
                  <a:cubicBezTo>
                    <a:pt x="1556828" y="3774"/>
                    <a:pt x="1557655" y="5771"/>
                    <a:pt x="1557655" y="7854"/>
                  </a:cubicBezTo>
                  <a:close/>
                </a:path>
              </a:pathLst>
            </a:custGeom>
            <a:solidFill>
              <a:srgbClr val="C1C3D2"/>
            </a:solidFill>
            <a:ln w="38100" cap="sq">
              <a:solidFill>
                <a:srgbClr val="000000"/>
              </a:solidFill>
              <a:prstDash val="solid"/>
              <a:miter/>
            </a:ln>
          </p:spPr>
        </p:sp>
        <p:sp>
          <p:nvSpPr>
            <p:cNvPr id="56" name="TextBox 56"/>
            <p:cNvSpPr txBox="1"/>
            <p:nvPr/>
          </p:nvSpPr>
          <p:spPr>
            <a:xfrm>
              <a:off x="0" y="-104775"/>
              <a:ext cx="1557655" cy="2552827"/>
            </a:xfrm>
            <a:prstGeom prst="rect">
              <a:avLst/>
            </a:prstGeom>
          </p:spPr>
          <p:txBody>
            <a:bodyPr lIns="25400" tIns="25400" rIns="25400" bIns="25400" rtlCol="0" anchor="ctr"/>
            <a:lstStyle/>
            <a:p>
              <a:pPr algn="ctr">
                <a:lnSpc>
                  <a:spcPts val="1540"/>
                </a:lnSpc>
              </a:pPr>
              <a:endParaRPr/>
            </a:p>
          </p:txBody>
        </p:sp>
      </p:grpSp>
      <p:sp>
        <p:nvSpPr>
          <p:cNvPr id="57" name="AutoShape 57"/>
          <p:cNvSpPr/>
          <p:nvPr/>
        </p:nvSpPr>
        <p:spPr>
          <a:xfrm>
            <a:off x="3866161" y="2698616"/>
            <a:ext cx="0" cy="282997"/>
          </a:xfrm>
          <a:prstGeom prst="line">
            <a:avLst/>
          </a:prstGeom>
          <a:ln w="38100" cap="flat">
            <a:solidFill>
              <a:srgbClr val="000000"/>
            </a:solidFill>
            <a:prstDash val="solid"/>
            <a:headEnd type="none" w="sm" len="sm"/>
            <a:tailEnd type="none" w="sm" len="sm"/>
          </a:ln>
        </p:spPr>
      </p:sp>
      <p:sp>
        <p:nvSpPr>
          <p:cNvPr id="58" name="AutoShape 58"/>
          <p:cNvSpPr/>
          <p:nvPr/>
        </p:nvSpPr>
        <p:spPr>
          <a:xfrm>
            <a:off x="3875686" y="3343863"/>
            <a:ext cx="0" cy="254102"/>
          </a:xfrm>
          <a:prstGeom prst="line">
            <a:avLst/>
          </a:prstGeom>
          <a:ln w="38100" cap="flat">
            <a:solidFill>
              <a:srgbClr val="000000"/>
            </a:solidFill>
            <a:prstDash val="solid"/>
            <a:headEnd type="none" w="sm" len="sm"/>
            <a:tailEnd type="none" w="sm" len="sm"/>
          </a:ln>
        </p:spPr>
      </p:sp>
      <p:sp>
        <p:nvSpPr>
          <p:cNvPr id="59" name="AutoShape 59"/>
          <p:cNvSpPr/>
          <p:nvPr/>
        </p:nvSpPr>
        <p:spPr>
          <a:xfrm>
            <a:off x="3885211" y="3979278"/>
            <a:ext cx="0" cy="235586"/>
          </a:xfrm>
          <a:prstGeom prst="line">
            <a:avLst/>
          </a:prstGeom>
          <a:ln w="38100" cap="flat">
            <a:solidFill>
              <a:srgbClr val="000000"/>
            </a:solidFill>
            <a:prstDash val="solid"/>
            <a:headEnd type="none" w="sm" len="sm"/>
            <a:tailEnd type="none" w="sm" len="sm"/>
          </a:ln>
        </p:spPr>
      </p:sp>
      <p:sp>
        <p:nvSpPr>
          <p:cNvPr id="60" name="AutoShape 60"/>
          <p:cNvSpPr/>
          <p:nvPr/>
        </p:nvSpPr>
        <p:spPr>
          <a:xfrm>
            <a:off x="5375271" y="3352778"/>
            <a:ext cx="0" cy="248288"/>
          </a:xfrm>
          <a:prstGeom prst="line">
            <a:avLst/>
          </a:prstGeom>
          <a:ln w="38100" cap="flat">
            <a:solidFill>
              <a:srgbClr val="000000"/>
            </a:solidFill>
            <a:prstDash val="solid"/>
            <a:headEnd type="none" w="sm" len="sm"/>
            <a:tailEnd type="none" w="sm" len="sm"/>
          </a:ln>
        </p:spPr>
      </p:sp>
      <p:sp>
        <p:nvSpPr>
          <p:cNvPr id="61" name="AutoShape 61"/>
          <p:cNvSpPr/>
          <p:nvPr/>
        </p:nvSpPr>
        <p:spPr>
          <a:xfrm>
            <a:off x="5365746" y="2682240"/>
            <a:ext cx="0" cy="304135"/>
          </a:xfrm>
          <a:prstGeom prst="line">
            <a:avLst/>
          </a:prstGeom>
          <a:ln w="38100" cap="flat">
            <a:solidFill>
              <a:srgbClr val="000000"/>
            </a:solidFill>
            <a:prstDash val="solid"/>
            <a:headEnd type="none" w="sm" len="sm"/>
            <a:tailEnd type="none" w="sm" len="sm"/>
          </a:ln>
        </p:spPr>
      </p:sp>
      <p:sp>
        <p:nvSpPr>
          <p:cNvPr id="62" name="AutoShape 62"/>
          <p:cNvSpPr/>
          <p:nvPr/>
        </p:nvSpPr>
        <p:spPr>
          <a:xfrm>
            <a:off x="5384796" y="3984041"/>
            <a:ext cx="0" cy="235586"/>
          </a:xfrm>
          <a:prstGeom prst="line">
            <a:avLst/>
          </a:prstGeom>
          <a:ln w="38100" cap="flat">
            <a:solidFill>
              <a:srgbClr val="000000"/>
            </a:solidFill>
            <a:prstDash val="solid"/>
            <a:headEnd type="none" w="sm" len="sm"/>
            <a:tailEnd type="none" w="sm" len="sm"/>
          </a:ln>
        </p:spPr>
      </p:sp>
      <p:sp>
        <p:nvSpPr>
          <p:cNvPr id="63" name="Freeform 63"/>
          <p:cNvSpPr/>
          <p:nvPr/>
        </p:nvSpPr>
        <p:spPr>
          <a:xfrm>
            <a:off x="6348917" y="2751005"/>
            <a:ext cx="2351428" cy="1573648"/>
          </a:xfrm>
          <a:custGeom>
            <a:avLst/>
            <a:gdLst/>
            <a:ahLst/>
            <a:cxnLst/>
            <a:rect l="l" t="t" r="r" b="b"/>
            <a:pathLst>
              <a:path w="4702856" h="3147296">
                <a:moveTo>
                  <a:pt x="0" y="0"/>
                </a:moveTo>
                <a:lnTo>
                  <a:pt x="4702856" y="0"/>
                </a:lnTo>
                <a:lnTo>
                  <a:pt x="4702856" y="3147296"/>
                </a:lnTo>
                <a:lnTo>
                  <a:pt x="0" y="3147296"/>
                </a:lnTo>
                <a:lnTo>
                  <a:pt x="0" y="0"/>
                </a:lnTo>
                <a:close/>
              </a:path>
            </a:pathLst>
          </a:custGeom>
          <a:blipFill>
            <a:blip r:embed="rId6"/>
            <a:stretch>
              <a:fillRect/>
            </a:stretch>
          </a:blipFill>
        </p:spPr>
      </p:sp>
      <p:sp>
        <p:nvSpPr>
          <p:cNvPr id="64" name="TextBox 64"/>
          <p:cNvSpPr txBox="1"/>
          <p:nvPr/>
        </p:nvSpPr>
        <p:spPr>
          <a:xfrm>
            <a:off x="3175294" y="1601553"/>
            <a:ext cx="2783887" cy="693716"/>
          </a:xfrm>
          <a:prstGeom prst="rect">
            <a:avLst/>
          </a:prstGeom>
        </p:spPr>
        <p:txBody>
          <a:bodyPr lIns="0" tIns="0" rIns="0" bIns="0" rtlCol="0" anchor="t">
            <a:spAutoFit/>
          </a:bodyPr>
          <a:lstStyle/>
          <a:p>
            <a:pPr algn="ctr">
              <a:lnSpc>
                <a:spcPts val="1133"/>
              </a:lnSpc>
            </a:pPr>
            <a:r>
              <a:rPr lang="en-US" sz="809">
                <a:solidFill>
                  <a:srgbClr val="2B2B2B"/>
                </a:solidFill>
                <a:latin typeface="Agrandir"/>
                <a:ea typeface="Agrandir"/>
                <a:cs typeface="Agrandir"/>
                <a:sym typeface="Agrandir"/>
              </a:rPr>
              <a:t>The LPU International Credit Transfer Program allows students to begin their studies at LPU and seamlessly transfer to complete their degree at a foreign partner university</a:t>
            </a:r>
          </a:p>
          <a:p>
            <a:pPr algn="ctr">
              <a:lnSpc>
                <a:spcPts val="1133"/>
              </a:lnSpc>
            </a:pPr>
            <a:endParaRPr lang="en-US" sz="809">
              <a:solidFill>
                <a:srgbClr val="2B2B2B"/>
              </a:solidFill>
              <a:latin typeface="Agrandir"/>
              <a:ea typeface="Agrandir"/>
              <a:cs typeface="Agrandir"/>
              <a:sym typeface="Agrandir"/>
            </a:endParaRPr>
          </a:p>
        </p:txBody>
      </p:sp>
      <p:sp>
        <p:nvSpPr>
          <p:cNvPr id="65" name="TextBox 65"/>
          <p:cNvSpPr txBox="1"/>
          <p:nvPr/>
        </p:nvSpPr>
        <p:spPr>
          <a:xfrm>
            <a:off x="6283081" y="1358491"/>
            <a:ext cx="3053365" cy="192360"/>
          </a:xfrm>
          <a:prstGeom prst="rect">
            <a:avLst/>
          </a:prstGeom>
        </p:spPr>
        <p:txBody>
          <a:bodyPr lIns="0" tIns="0" rIns="0" bIns="0" rtlCol="0" anchor="t">
            <a:spAutoFit/>
          </a:bodyPr>
          <a:lstStyle/>
          <a:p>
            <a:pPr>
              <a:lnSpc>
                <a:spcPts val="1511"/>
              </a:lnSpc>
            </a:pPr>
            <a:r>
              <a:rPr lang="en-US" sz="1259" b="1">
                <a:solidFill>
                  <a:srgbClr val="2B2B2B"/>
                </a:solidFill>
                <a:latin typeface="Agrandir Bold"/>
                <a:ea typeface="Agrandir Bold"/>
                <a:cs typeface="Agrandir Bold"/>
                <a:sym typeface="Agrandir Bold"/>
              </a:rPr>
              <a:t>Summer/Winter School Program</a:t>
            </a:r>
          </a:p>
        </p:txBody>
      </p:sp>
      <p:sp>
        <p:nvSpPr>
          <p:cNvPr id="66" name="TextBox 66"/>
          <p:cNvSpPr txBox="1"/>
          <p:nvPr/>
        </p:nvSpPr>
        <p:spPr>
          <a:xfrm>
            <a:off x="6138892" y="1692632"/>
            <a:ext cx="2942790" cy="414344"/>
          </a:xfrm>
          <a:prstGeom prst="rect">
            <a:avLst/>
          </a:prstGeom>
        </p:spPr>
        <p:txBody>
          <a:bodyPr lIns="0" tIns="0" rIns="0" bIns="0" rtlCol="0" anchor="t">
            <a:spAutoFit/>
          </a:bodyPr>
          <a:lstStyle/>
          <a:p>
            <a:pPr algn="ctr">
              <a:lnSpc>
                <a:spcPts val="1086"/>
              </a:lnSpc>
            </a:pPr>
            <a:r>
              <a:rPr lang="en-US" sz="905">
                <a:solidFill>
                  <a:srgbClr val="2B2B2B"/>
                </a:solidFill>
                <a:latin typeface="Agrandir"/>
                <a:ea typeface="Agrandir"/>
                <a:cs typeface="Agrandir"/>
                <a:sym typeface="Agrandir"/>
              </a:rPr>
              <a:t>This program allows to spend 2-4 weeks for cultural exposure at partner university</a:t>
            </a:r>
          </a:p>
          <a:p>
            <a:pPr algn="ctr">
              <a:lnSpc>
                <a:spcPts val="1086"/>
              </a:lnSpc>
            </a:pPr>
            <a:endParaRPr lang="en-US" sz="905">
              <a:solidFill>
                <a:srgbClr val="2B2B2B"/>
              </a:solidFill>
              <a:latin typeface="Agrandir"/>
              <a:ea typeface="Agrandir"/>
              <a:cs typeface="Agrandir"/>
              <a:sym typeface="Agrandir"/>
            </a:endParaRPr>
          </a:p>
        </p:txBody>
      </p:sp>
      <p:sp>
        <p:nvSpPr>
          <p:cNvPr id="67" name="TextBox 67"/>
          <p:cNvSpPr txBox="1"/>
          <p:nvPr/>
        </p:nvSpPr>
        <p:spPr>
          <a:xfrm>
            <a:off x="6000605" y="4566971"/>
            <a:ext cx="3143395" cy="769441"/>
          </a:xfrm>
          <a:prstGeom prst="rect">
            <a:avLst/>
          </a:prstGeom>
        </p:spPr>
        <p:txBody>
          <a:bodyPr lIns="0" tIns="0" rIns="0" bIns="0" rtlCol="0" anchor="t">
            <a:spAutoFit/>
          </a:bodyPr>
          <a:lstStyle/>
          <a:p>
            <a:pPr algn="ctr">
              <a:lnSpc>
                <a:spcPts val="1523"/>
              </a:lnSpc>
            </a:pPr>
            <a:r>
              <a:rPr lang="en-US" sz="1269">
                <a:solidFill>
                  <a:srgbClr val="2B2B2B"/>
                </a:solidFill>
                <a:latin typeface="Agrandir"/>
                <a:ea typeface="Agrandir"/>
                <a:cs typeface="Agrandir"/>
                <a:sym typeface="Agrandir"/>
              </a:rPr>
              <a:t>MBA students went to Chungnam National University, south korea for winter school program </a:t>
            </a:r>
          </a:p>
          <a:p>
            <a:pPr algn="ctr">
              <a:lnSpc>
                <a:spcPts val="1523"/>
              </a:lnSpc>
            </a:pPr>
            <a:endParaRPr lang="en-US" sz="1269">
              <a:solidFill>
                <a:srgbClr val="2B2B2B"/>
              </a:solidFill>
              <a:latin typeface="Agrandir"/>
              <a:ea typeface="Agrandir"/>
              <a:cs typeface="Agrandir"/>
              <a:sym typeface="Agrandir"/>
            </a:endParaRPr>
          </a:p>
        </p:txBody>
      </p:sp>
      <p:sp>
        <p:nvSpPr>
          <p:cNvPr id="68" name="TextBox 68"/>
          <p:cNvSpPr txBox="1"/>
          <p:nvPr/>
        </p:nvSpPr>
        <p:spPr>
          <a:xfrm>
            <a:off x="2636830" y="906562"/>
            <a:ext cx="3886125" cy="496867"/>
          </a:xfrm>
          <a:prstGeom prst="rect">
            <a:avLst/>
          </a:prstGeom>
        </p:spPr>
        <p:txBody>
          <a:bodyPr lIns="0" tIns="0" rIns="0" bIns="0" rtlCol="0" anchor="t">
            <a:spAutoFit/>
          </a:bodyPr>
          <a:lstStyle/>
          <a:p>
            <a:pPr>
              <a:lnSpc>
                <a:spcPts val="1974"/>
              </a:lnSpc>
            </a:pPr>
            <a:r>
              <a:rPr lang="en-US" sz="1645" b="1">
                <a:solidFill>
                  <a:srgbClr val="2B2B2B"/>
                </a:solidFill>
                <a:latin typeface="Agrandir Bold"/>
                <a:ea typeface="Agrandir Bold"/>
                <a:cs typeface="Agrandir Bold"/>
                <a:sym typeface="Agrandir Bold"/>
              </a:rPr>
              <a:t>Division of International Affairs, LPU</a:t>
            </a:r>
          </a:p>
          <a:p>
            <a:pPr>
              <a:lnSpc>
                <a:spcPts val="1974"/>
              </a:lnSpc>
            </a:pPr>
            <a:endParaRPr lang="en-US" sz="1645" b="1">
              <a:solidFill>
                <a:srgbClr val="2B2B2B"/>
              </a:solidFill>
              <a:latin typeface="Agrandir Bold"/>
              <a:ea typeface="Agrandir Bold"/>
              <a:cs typeface="Agrandir Bold"/>
              <a:sym typeface="Agrandir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6727" y="972624"/>
            <a:ext cx="6814180" cy="324833"/>
          </a:xfrm>
          <a:prstGeom prst="rect">
            <a:avLst/>
          </a:prstGeom>
        </p:spPr>
        <p:txBody>
          <a:bodyPr lIns="0" tIns="0" rIns="0" bIns="0" rtlCol="0" anchor="t">
            <a:spAutoFit/>
          </a:bodyPr>
          <a:lstStyle/>
          <a:p>
            <a:pPr algn="ctr">
              <a:lnSpc>
                <a:spcPts val="2678"/>
              </a:lnSpc>
            </a:pPr>
            <a:r>
              <a:rPr lang="en-US" sz="2232" b="1">
                <a:solidFill>
                  <a:srgbClr val="2B2B2B"/>
                </a:solidFill>
                <a:latin typeface="Agrandir Bold"/>
                <a:ea typeface="Agrandir Bold"/>
                <a:cs typeface="Agrandir Bold"/>
                <a:sym typeface="Agrandir Bold"/>
              </a:rPr>
              <a:t>Academic Mobility in CSE – Explore the World</a:t>
            </a:r>
          </a:p>
        </p:txBody>
      </p:sp>
      <p:pic>
        <p:nvPicPr>
          <p:cNvPr id="3" name="Picture 3"/>
          <p:cNvPicPr>
            <a:picLocks noChangeAspect="1"/>
          </p:cNvPicPr>
          <p:nvPr/>
        </p:nvPicPr>
        <p:blipFill>
          <a:blip r:embed="rId2">
            <a:alphaModFix amt="25000"/>
          </a:blip>
          <a:srcRect/>
          <a:stretch>
            <a:fillRect/>
          </a:stretch>
        </p:blipFill>
        <p:spPr>
          <a:xfrm>
            <a:off x="-2373826" y="2332571"/>
            <a:ext cx="4810716" cy="4894966"/>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6300194" y="-792080"/>
            <a:ext cx="4335020" cy="4327361"/>
          </a:xfrm>
          <a:prstGeom prst="rect">
            <a:avLst/>
          </a:prstGeom>
        </p:spPr>
      </p:pic>
      <p:grpSp>
        <p:nvGrpSpPr>
          <p:cNvPr id="5" name="Group 5"/>
          <p:cNvGrpSpPr/>
          <p:nvPr/>
        </p:nvGrpSpPr>
        <p:grpSpPr>
          <a:xfrm>
            <a:off x="709367" y="1520834"/>
            <a:ext cx="2464608" cy="665100"/>
            <a:chOff x="0" y="0"/>
            <a:chExt cx="1298230" cy="350340"/>
          </a:xfrm>
        </p:grpSpPr>
        <p:sp>
          <p:nvSpPr>
            <p:cNvPr id="6" name="Freeform 6"/>
            <p:cNvSpPr/>
            <p:nvPr/>
          </p:nvSpPr>
          <p:spPr>
            <a:xfrm>
              <a:off x="0" y="0"/>
              <a:ext cx="1298230" cy="350340"/>
            </a:xfrm>
            <a:custGeom>
              <a:avLst/>
              <a:gdLst/>
              <a:ahLst/>
              <a:cxnLst/>
              <a:rect l="l" t="t" r="r" b="b"/>
              <a:pathLst>
                <a:path w="1298230" h="350340">
                  <a:moveTo>
                    <a:pt x="157062" y="0"/>
                  </a:moveTo>
                  <a:lnTo>
                    <a:pt x="1141168" y="0"/>
                  </a:lnTo>
                  <a:cubicBezTo>
                    <a:pt x="1182823" y="0"/>
                    <a:pt x="1222772" y="16548"/>
                    <a:pt x="1252227" y="46002"/>
                  </a:cubicBezTo>
                  <a:cubicBezTo>
                    <a:pt x="1281682" y="75457"/>
                    <a:pt x="1298230" y="115406"/>
                    <a:pt x="1298230" y="157062"/>
                  </a:cubicBezTo>
                  <a:lnTo>
                    <a:pt x="1298230" y="193279"/>
                  </a:lnTo>
                  <a:cubicBezTo>
                    <a:pt x="1298230" y="280021"/>
                    <a:pt x="1227911" y="350340"/>
                    <a:pt x="1141168" y="350340"/>
                  </a:cubicBezTo>
                  <a:lnTo>
                    <a:pt x="157062" y="350340"/>
                  </a:lnTo>
                  <a:cubicBezTo>
                    <a:pt x="115406" y="350340"/>
                    <a:pt x="75457" y="333793"/>
                    <a:pt x="46002" y="304338"/>
                  </a:cubicBezTo>
                  <a:cubicBezTo>
                    <a:pt x="16548" y="274883"/>
                    <a:pt x="0" y="234934"/>
                    <a:pt x="0" y="193279"/>
                  </a:cubicBezTo>
                  <a:lnTo>
                    <a:pt x="0" y="157062"/>
                  </a:lnTo>
                  <a:cubicBezTo>
                    <a:pt x="0" y="70319"/>
                    <a:pt x="70319" y="0"/>
                    <a:pt x="157062" y="0"/>
                  </a:cubicBezTo>
                  <a:close/>
                </a:path>
              </a:pathLst>
            </a:custGeom>
            <a:solidFill>
              <a:srgbClr val="C1C3D2"/>
            </a:solidFill>
          </p:spPr>
        </p:sp>
        <p:sp>
          <p:nvSpPr>
            <p:cNvPr id="7" name="TextBox 7"/>
            <p:cNvSpPr txBox="1"/>
            <p:nvPr/>
          </p:nvSpPr>
          <p:spPr>
            <a:xfrm>
              <a:off x="0" y="-85725"/>
              <a:ext cx="1298230" cy="436065"/>
            </a:xfrm>
            <a:prstGeom prst="rect">
              <a:avLst/>
            </a:prstGeom>
          </p:spPr>
          <p:txBody>
            <a:bodyPr lIns="25400" tIns="25400" rIns="25400" bIns="25400" rtlCol="0" anchor="ctr"/>
            <a:lstStyle/>
            <a:p>
              <a:pPr algn="ctr">
                <a:lnSpc>
                  <a:spcPts val="1751"/>
                </a:lnSpc>
              </a:pPr>
              <a:r>
                <a:rPr lang="en-US" sz="1459" b="1">
                  <a:solidFill>
                    <a:srgbClr val="000000"/>
                  </a:solidFill>
                  <a:latin typeface="Agrandir Bold"/>
                  <a:ea typeface="Agrandir Bold"/>
                  <a:cs typeface="Agrandir Bold"/>
                  <a:sym typeface="Agrandir Bold"/>
                </a:rPr>
                <a:t>Semester Exchange Program (100+ Partners)</a:t>
              </a:r>
            </a:p>
          </p:txBody>
        </p:sp>
      </p:grpSp>
      <p:grpSp>
        <p:nvGrpSpPr>
          <p:cNvPr id="8" name="Group 8"/>
          <p:cNvGrpSpPr/>
          <p:nvPr/>
        </p:nvGrpSpPr>
        <p:grpSpPr>
          <a:xfrm>
            <a:off x="4718263" y="2043526"/>
            <a:ext cx="4291664" cy="3704982"/>
            <a:chOff x="0" y="0"/>
            <a:chExt cx="2260629" cy="1951595"/>
          </a:xfrm>
        </p:grpSpPr>
        <p:sp>
          <p:nvSpPr>
            <p:cNvPr id="9" name="Freeform 9"/>
            <p:cNvSpPr/>
            <p:nvPr/>
          </p:nvSpPr>
          <p:spPr>
            <a:xfrm>
              <a:off x="0" y="0"/>
              <a:ext cx="2260629" cy="1951595"/>
            </a:xfrm>
            <a:custGeom>
              <a:avLst/>
              <a:gdLst/>
              <a:ahLst/>
              <a:cxnLst/>
              <a:rect l="l" t="t" r="r" b="b"/>
              <a:pathLst>
                <a:path w="2260629" h="1951595">
                  <a:moveTo>
                    <a:pt x="0" y="0"/>
                  </a:moveTo>
                  <a:lnTo>
                    <a:pt x="2260629" y="0"/>
                  </a:lnTo>
                  <a:lnTo>
                    <a:pt x="2260629" y="1951595"/>
                  </a:lnTo>
                  <a:lnTo>
                    <a:pt x="0" y="1951595"/>
                  </a:lnTo>
                  <a:close/>
                </a:path>
              </a:pathLst>
            </a:custGeom>
            <a:solidFill>
              <a:srgbClr val="FFFCF7"/>
            </a:solidFill>
          </p:spPr>
        </p:sp>
        <p:sp>
          <p:nvSpPr>
            <p:cNvPr id="10" name="TextBox 10"/>
            <p:cNvSpPr txBox="1"/>
            <p:nvPr/>
          </p:nvSpPr>
          <p:spPr>
            <a:xfrm>
              <a:off x="0" y="-66675"/>
              <a:ext cx="2260629" cy="2018270"/>
            </a:xfrm>
            <a:prstGeom prst="rect">
              <a:avLst/>
            </a:prstGeom>
          </p:spPr>
          <p:txBody>
            <a:bodyPr lIns="25400" tIns="25400" rIns="25400" bIns="25400" rtlCol="0" anchor="ctr"/>
            <a:lstStyle/>
            <a:p>
              <a:pPr marL="228721" lvl="1" indent="-114361" algn="ctr">
                <a:lnSpc>
                  <a:spcPts val="1271"/>
                </a:lnSpc>
                <a:buFont typeface="Arial"/>
                <a:buChar char="•"/>
              </a:pPr>
              <a:r>
                <a:rPr lang="en-US" sz="1059">
                  <a:solidFill>
                    <a:srgbClr val="000000"/>
                  </a:solidFill>
                  <a:latin typeface="Agrandir"/>
                  <a:ea typeface="Agrandir"/>
                  <a:cs typeface="Agrandir"/>
                  <a:sym typeface="Agrandir"/>
                </a:rPr>
                <a:t>Murray State University, Kentucky,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Rowan University, New Jersey,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SUNY Oswego, New York ,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South Carolina Aiken,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Tiffin University, Ohio,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Trent University, Peterborough, Canada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Lethbridge, Alberta, Canada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Aivancity School for Technology Business &amp; Society, Cachan, France</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Deakin University, Melbourne, Australia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Swinburne University of Technology, Australia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Victoria University of Wellington, New Zealand</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Waikato, New Zealand </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Plymouth, England,UK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Manchester Metropolitan University, Manchester,UK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Huddersfield,UK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Heriot-Watt University Scotland,UK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Strathclyde, Scotland,UK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Solent University, Southampton, UK</a:t>
              </a:r>
            </a:p>
            <a:p>
              <a:pPr algn="ctr">
                <a:lnSpc>
                  <a:spcPts val="1271"/>
                </a:lnSpc>
              </a:pPr>
              <a:endParaRPr lang="en-US" sz="1059">
                <a:solidFill>
                  <a:srgbClr val="000000"/>
                </a:solidFill>
                <a:latin typeface="Agrandir"/>
                <a:ea typeface="Agrandir"/>
                <a:cs typeface="Agrandir"/>
                <a:sym typeface="Agrandir"/>
              </a:endParaRPr>
            </a:p>
            <a:p>
              <a:pPr algn="ctr">
                <a:lnSpc>
                  <a:spcPts val="1271"/>
                </a:lnSpc>
              </a:pPr>
              <a:endParaRPr lang="en-US" sz="1059">
                <a:solidFill>
                  <a:srgbClr val="000000"/>
                </a:solidFill>
                <a:latin typeface="Agrandir"/>
                <a:ea typeface="Agrandir"/>
                <a:cs typeface="Agrandir"/>
                <a:sym typeface="Agrandir"/>
              </a:endParaRPr>
            </a:p>
          </p:txBody>
        </p:sp>
      </p:grpSp>
      <p:grpSp>
        <p:nvGrpSpPr>
          <p:cNvPr id="11" name="Group 11"/>
          <p:cNvGrpSpPr/>
          <p:nvPr/>
        </p:nvGrpSpPr>
        <p:grpSpPr>
          <a:xfrm>
            <a:off x="6132398" y="1520834"/>
            <a:ext cx="2335306" cy="665100"/>
            <a:chOff x="0" y="0"/>
            <a:chExt cx="1230120" cy="350340"/>
          </a:xfrm>
        </p:grpSpPr>
        <p:sp>
          <p:nvSpPr>
            <p:cNvPr id="12" name="Freeform 12"/>
            <p:cNvSpPr/>
            <p:nvPr/>
          </p:nvSpPr>
          <p:spPr>
            <a:xfrm>
              <a:off x="0" y="0"/>
              <a:ext cx="1230120" cy="350340"/>
            </a:xfrm>
            <a:custGeom>
              <a:avLst/>
              <a:gdLst/>
              <a:ahLst/>
              <a:cxnLst/>
              <a:rect l="l" t="t" r="r" b="b"/>
              <a:pathLst>
                <a:path w="1230120" h="350340">
                  <a:moveTo>
                    <a:pt x="165758" y="0"/>
                  </a:moveTo>
                  <a:lnTo>
                    <a:pt x="1064362" y="0"/>
                  </a:lnTo>
                  <a:cubicBezTo>
                    <a:pt x="1155907" y="0"/>
                    <a:pt x="1230120" y="74212"/>
                    <a:pt x="1230120" y="165758"/>
                  </a:cubicBezTo>
                  <a:lnTo>
                    <a:pt x="1230120" y="184582"/>
                  </a:lnTo>
                  <a:cubicBezTo>
                    <a:pt x="1230120" y="228544"/>
                    <a:pt x="1212656" y="270705"/>
                    <a:pt x="1181570" y="301791"/>
                  </a:cubicBezTo>
                  <a:cubicBezTo>
                    <a:pt x="1150485" y="332877"/>
                    <a:pt x="1108323" y="350340"/>
                    <a:pt x="1064362" y="350340"/>
                  </a:cubicBezTo>
                  <a:lnTo>
                    <a:pt x="165758" y="350340"/>
                  </a:lnTo>
                  <a:cubicBezTo>
                    <a:pt x="121796" y="350340"/>
                    <a:pt x="79635" y="332877"/>
                    <a:pt x="48549" y="301791"/>
                  </a:cubicBezTo>
                  <a:cubicBezTo>
                    <a:pt x="17464" y="270705"/>
                    <a:pt x="0" y="228544"/>
                    <a:pt x="0" y="184582"/>
                  </a:cubicBezTo>
                  <a:lnTo>
                    <a:pt x="0" y="165758"/>
                  </a:lnTo>
                  <a:cubicBezTo>
                    <a:pt x="0" y="121796"/>
                    <a:pt x="17464" y="79635"/>
                    <a:pt x="48549" y="48549"/>
                  </a:cubicBezTo>
                  <a:cubicBezTo>
                    <a:pt x="79635" y="17464"/>
                    <a:pt x="121796" y="0"/>
                    <a:pt x="165758" y="0"/>
                  </a:cubicBezTo>
                  <a:close/>
                </a:path>
              </a:pathLst>
            </a:custGeom>
            <a:solidFill>
              <a:srgbClr val="C1C3D2"/>
            </a:solidFill>
          </p:spPr>
        </p:sp>
        <p:sp>
          <p:nvSpPr>
            <p:cNvPr id="13" name="TextBox 13"/>
            <p:cNvSpPr txBox="1"/>
            <p:nvPr/>
          </p:nvSpPr>
          <p:spPr>
            <a:xfrm>
              <a:off x="0" y="-76200"/>
              <a:ext cx="1230120" cy="426540"/>
            </a:xfrm>
            <a:prstGeom prst="rect">
              <a:avLst/>
            </a:prstGeom>
          </p:spPr>
          <p:txBody>
            <a:bodyPr lIns="25400" tIns="25400" rIns="25400" bIns="25400" rtlCol="0" anchor="ctr"/>
            <a:lstStyle/>
            <a:p>
              <a:pPr algn="ctr">
                <a:lnSpc>
                  <a:spcPts val="1511"/>
                </a:lnSpc>
              </a:pPr>
              <a:r>
                <a:rPr lang="en-US" sz="1259" b="1">
                  <a:solidFill>
                    <a:srgbClr val="000000"/>
                  </a:solidFill>
                  <a:latin typeface="Agrandir Bold"/>
                  <a:ea typeface="Agrandir Bold"/>
                  <a:cs typeface="Agrandir Bold"/>
                  <a:sym typeface="Agrandir Bold"/>
                </a:rPr>
                <a:t>International Credit Transfer Program (20+ Partners)</a:t>
              </a:r>
            </a:p>
          </p:txBody>
        </p:sp>
      </p:grpSp>
      <p:grpSp>
        <p:nvGrpSpPr>
          <p:cNvPr id="14" name="Group 14"/>
          <p:cNvGrpSpPr/>
          <p:nvPr/>
        </p:nvGrpSpPr>
        <p:grpSpPr>
          <a:xfrm>
            <a:off x="213749" y="2203418"/>
            <a:ext cx="3326542" cy="3385199"/>
            <a:chOff x="0" y="0"/>
            <a:chExt cx="1752253" cy="1783150"/>
          </a:xfrm>
        </p:grpSpPr>
        <p:sp>
          <p:nvSpPr>
            <p:cNvPr id="15" name="Freeform 15"/>
            <p:cNvSpPr/>
            <p:nvPr/>
          </p:nvSpPr>
          <p:spPr>
            <a:xfrm>
              <a:off x="0" y="0"/>
              <a:ext cx="1752253" cy="1783150"/>
            </a:xfrm>
            <a:custGeom>
              <a:avLst/>
              <a:gdLst/>
              <a:ahLst/>
              <a:cxnLst/>
              <a:rect l="l" t="t" r="r" b="b"/>
              <a:pathLst>
                <a:path w="1752253" h="1783150">
                  <a:moveTo>
                    <a:pt x="0" y="0"/>
                  </a:moveTo>
                  <a:lnTo>
                    <a:pt x="1752253" y="0"/>
                  </a:lnTo>
                  <a:lnTo>
                    <a:pt x="1752253" y="1783150"/>
                  </a:lnTo>
                  <a:lnTo>
                    <a:pt x="0" y="1783150"/>
                  </a:lnTo>
                  <a:close/>
                </a:path>
              </a:pathLst>
            </a:custGeom>
            <a:solidFill>
              <a:srgbClr val="FFFCF7"/>
            </a:solidFill>
          </p:spPr>
        </p:sp>
        <p:sp>
          <p:nvSpPr>
            <p:cNvPr id="16" name="TextBox 16"/>
            <p:cNvSpPr txBox="1"/>
            <p:nvPr/>
          </p:nvSpPr>
          <p:spPr>
            <a:xfrm>
              <a:off x="0" y="-66675"/>
              <a:ext cx="1752253" cy="1849825"/>
            </a:xfrm>
            <a:prstGeom prst="rect">
              <a:avLst/>
            </a:prstGeom>
          </p:spPr>
          <p:txBody>
            <a:bodyPr lIns="25400" tIns="25400" rIns="25400" bIns="25400" rtlCol="0" anchor="ctr"/>
            <a:lstStyle/>
            <a:p>
              <a:pPr marL="228721" lvl="1" indent="-114361" algn="ctr">
                <a:lnSpc>
                  <a:spcPts val="1271"/>
                </a:lnSpc>
                <a:buFont typeface="Arial"/>
                <a:buChar char="•"/>
              </a:pPr>
              <a:r>
                <a:rPr lang="en-US" sz="1059">
                  <a:solidFill>
                    <a:srgbClr val="000000"/>
                  </a:solidFill>
                  <a:latin typeface="Agrandir"/>
                  <a:ea typeface="Agrandir"/>
                  <a:cs typeface="Agrandir"/>
                  <a:sym typeface="Agrandir"/>
                </a:rPr>
                <a:t>Staffordshire University, 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Glasgow Caledonian University, Scotland, UK</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Klagenfurt, Austria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Memorial University of Newfoundland, Canada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Lethbridge, Canada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LeTourneau University,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Livingstone College,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Wisconsin–Madison, USA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Curtin University, Australia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Nantes, France</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Telkom University, Indonesia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Chieti-Pescara, Italy</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Riga Technical University, Latvia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Vilnius University, Lithuania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University of Łódź, Poland</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Southern Federal University, Russia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Woosong University, South Korea</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Universidad de Jaén, Spain</a:t>
              </a:r>
            </a:p>
            <a:p>
              <a:pPr marL="228721" lvl="1" indent="-114361" algn="ctr">
                <a:lnSpc>
                  <a:spcPts val="1271"/>
                </a:lnSpc>
                <a:buFont typeface="Arial"/>
                <a:buChar char="•"/>
              </a:pPr>
              <a:r>
                <a:rPr lang="en-US" sz="1059">
                  <a:solidFill>
                    <a:srgbClr val="000000"/>
                  </a:solidFill>
                  <a:latin typeface="Agrandir"/>
                  <a:ea typeface="Agrandir"/>
                  <a:cs typeface="Agrandir"/>
                  <a:sym typeface="Agrandir"/>
                </a:rPr>
                <a:t>Saint Petersburg Electrotechnical University "LETI", Russia</a:t>
              </a:r>
            </a:p>
            <a:p>
              <a:pPr algn="ctr">
                <a:lnSpc>
                  <a:spcPts val="1271"/>
                </a:lnSpc>
              </a:pPr>
              <a:endParaRPr lang="en-US" sz="1059">
                <a:solidFill>
                  <a:srgbClr val="000000"/>
                </a:solidFill>
                <a:latin typeface="Agrandir"/>
                <a:ea typeface="Agrandir"/>
                <a:cs typeface="Agrandir"/>
                <a:sym typeface="Agrandi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7170" y="1010294"/>
            <a:ext cx="5483399" cy="307777"/>
          </a:xfrm>
          <a:prstGeom prst="rect">
            <a:avLst/>
          </a:prstGeom>
        </p:spPr>
        <p:txBody>
          <a:bodyPr lIns="0" tIns="0" rIns="0" bIns="0" rtlCol="0" anchor="t">
            <a:spAutoFit/>
          </a:bodyPr>
          <a:lstStyle/>
          <a:p>
            <a:pPr algn="ctr">
              <a:lnSpc>
                <a:spcPts val="2417"/>
              </a:lnSpc>
            </a:pPr>
            <a:r>
              <a:rPr lang="en-US" sz="2014" b="1">
                <a:solidFill>
                  <a:srgbClr val="2B2B2B"/>
                </a:solidFill>
                <a:latin typeface="Agrandir Bold"/>
                <a:ea typeface="Agrandir Bold"/>
                <a:cs typeface="Agrandir Bold"/>
                <a:sym typeface="Agrandir Bold"/>
              </a:rPr>
              <a:t>Want to go global? Scan to explore more!</a:t>
            </a:r>
          </a:p>
        </p:txBody>
      </p:sp>
      <p:pic>
        <p:nvPicPr>
          <p:cNvPr id="3" name="Picture 3"/>
          <p:cNvPicPr>
            <a:picLocks noChangeAspect="1"/>
          </p:cNvPicPr>
          <p:nvPr/>
        </p:nvPicPr>
        <p:blipFill>
          <a:blip r:embed="rId2">
            <a:alphaModFix amt="25000"/>
          </a:blip>
          <a:srcRect/>
          <a:stretch>
            <a:fillRect/>
          </a:stretch>
        </p:blipFill>
        <p:spPr>
          <a:xfrm>
            <a:off x="-2405358" y="2332571"/>
            <a:ext cx="4810716" cy="4894966"/>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6300194" y="-792080"/>
            <a:ext cx="4335020" cy="4327361"/>
          </a:xfrm>
          <a:prstGeom prst="rect">
            <a:avLst/>
          </a:prstGeom>
        </p:spPr>
      </p:pic>
      <p:sp>
        <p:nvSpPr>
          <p:cNvPr id="5" name="Freeform 5"/>
          <p:cNvSpPr/>
          <p:nvPr/>
        </p:nvSpPr>
        <p:spPr>
          <a:xfrm>
            <a:off x="616174" y="1611207"/>
            <a:ext cx="2885610" cy="2879896"/>
          </a:xfrm>
          <a:custGeom>
            <a:avLst/>
            <a:gdLst/>
            <a:ahLst/>
            <a:cxnLst/>
            <a:rect l="l" t="t" r="r" b="b"/>
            <a:pathLst>
              <a:path w="5771220" h="5759792">
                <a:moveTo>
                  <a:pt x="0" y="0"/>
                </a:moveTo>
                <a:lnTo>
                  <a:pt x="5771220" y="0"/>
                </a:lnTo>
                <a:lnTo>
                  <a:pt x="5771220" y="5759792"/>
                </a:lnTo>
                <a:lnTo>
                  <a:pt x="0" y="5759792"/>
                </a:lnTo>
                <a:lnTo>
                  <a:pt x="0" y="0"/>
                </a:lnTo>
                <a:close/>
              </a:path>
            </a:pathLst>
          </a:custGeom>
          <a:blipFill>
            <a:blip r:embed="rId4"/>
            <a:stretch>
              <a:fillRect/>
            </a:stretch>
          </a:blipFill>
        </p:spPr>
      </p:sp>
      <p:sp>
        <p:nvSpPr>
          <p:cNvPr id="6" name="Freeform 6"/>
          <p:cNvSpPr/>
          <p:nvPr/>
        </p:nvSpPr>
        <p:spPr>
          <a:xfrm>
            <a:off x="5486141" y="1703324"/>
            <a:ext cx="2650231" cy="2695663"/>
          </a:xfrm>
          <a:custGeom>
            <a:avLst/>
            <a:gdLst/>
            <a:ahLst/>
            <a:cxnLst/>
            <a:rect l="l" t="t" r="r" b="b"/>
            <a:pathLst>
              <a:path w="5300461" h="5391326">
                <a:moveTo>
                  <a:pt x="0" y="0"/>
                </a:moveTo>
                <a:lnTo>
                  <a:pt x="5300461" y="0"/>
                </a:lnTo>
                <a:lnTo>
                  <a:pt x="5300461" y="5391326"/>
                </a:lnTo>
                <a:lnTo>
                  <a:pt x="0" y="5391326"/>
                </a:lnTo>
                <a:lnTo>
                  <a:pt x="0" y="0"/>
                </a:lnTo>
                <a:close/>
              </a:path>
            </a:pathLst>
          </a:custGeom>
          <a:blipFill>
            <a:blip r:embed="rId5"/>
            <a:stretch>
              <a:fillRect/>
            </a:stretch>
          </a:blipFill>
        </p:spPr>
      </p:sp>
      <p:sp>
        <p:nvSpPr>
          <p:cNvPr id="7" name="TextBox 7"/>
          <p:cNvSpPr txBox="1"/>
          <p:nvPr/>
        </p:nvSpPr>
        <p:spPr>
          <a:xfrm>
            <a:off x="693241" y="4489323"/>
            <a:ext cx="2530092" cy="959558"/>
          </a:xfrm>
          <a:prstGeom prst="rect">
            <a:avLst/>
          </a:prstGeom>
        </p:spPr>
        <p:txBody>
          <a:bodyPr lIns="0" tIns="0" rIns="0" bIns="0" rtlCol="0" anchor="t">
            <a:spAutoFit/>
          </a:bodyPr>
          <a:lstStyle/>
          <a:p>
            <a:pPr algn="ctr">
              <a:lnSpc>
                <a:spcPts val="1883"/>
              </a:lnSpc>
            </a:pPr>
            <a:r>
              <a:rPr lang="en-US" sz="1569">
                <a:solidFill>
                  <a:srgbClr val="2B2B2B"/>
                </a:solidFill>
                <a:latin typeface="Agrandir"/>
                <a:ea typeface="Agrandir"/>
                <a:cs typeface="Agrandir"/>
                <a:sym typeface="Agrandir"/>
              </a:rPr>
              <a:t>INTERNATIONAL CREDIT TRANSFER PROGRAM ENQUIRY FORM</a:t>
            </a:r>
          </a:p>
          <a:p>
            <a:pPr algn="ctr">
              <a:lnSpc>
                <a:spcPts val="1883"/>
              </a:lnSpc>
            </a:pPr>
            <a:endParaRPr lang="en-US" sz="1569">
              <a:solidFill>
                <a:srgbClr val="2B2B2B"/>
              </a:solidFill>
              <a:latin typeface="Agrandir"/>
              <a:ea typeface="Agrandir"/>
              <a:cs typeface="Agrandir"/>
              <a:sym typeface="Agrandir"/>
            </a:endParaRPr>
          </a:p>
        </p:txBody>
      </p:sp>
      <p:sp>
        <p:nvSpPr>
          <p:cNvPr id="8" name="TextBox 8"/>
          <p:cNvSpPr txBox="1"/>
          <p:nvPr/>
        </p:nvSpPr>
        <p:spPr>
          <a:xfrm>
            <a:off x="5143708" y="4498848"/>
            <a:ext cx="3485943" cy="654025"/>
          </a:xfrm>
          <a:prstGeom prst="rect">
            <a:avLst/>
          </a:prstGeom>
        </p:spPr>
        <p:txBody>
          <a:bodyPr lIns="0" tIns="0" rIns="0" bIns="0" rtlCol="0" anchor="t">
            <a:spAutoFit/>
          </a:bodyPr>
          <a:lstStyle/>
          <a:p>
            <a:pPr algn="ctr">
              <a:lnSpc>
                <a:spcPts val="1701"/>
              </a:lnSpc>
            </a:pPr>
            <a:r>
              <a:rPr lang="en-US" sz="1418">
                <a:solidFill>
                  <a:srgbClr val="2B2B2B"/>
                </a:solidFill>
                <a:latin typeface="Agrandir"/>
                <a:ea typeface="Agrandir"/>
                <a:cs typeface="Agrandir"/>
                <a:sym typeface="Agrandir"/>
              </a:rPr>
              <a:t>SEMESTER EXCHANGE PROGRAM ENQUIRY FORM</a:t>
            </a:r>
          </a:p>
          <a:p>
            <a:pPr algn="ctr">
              <a:lnSpc>
                <a:spcPts val="1701"/>
              </a:lnSpc>
            </a:pPr>
            <a:endParaRPr lang="en-US" sz="1418">
              <a:solidFill>
                <a:srgbClr val="2B2B2B"/>
              </a:solidFill>
              <a:latin typeface="Agrandir"/>
              <a:ea typeface="Agrandir"/>
              <a:cs typeface="Agrandir"/>
              <a:sym typeface="Agrandir"/>
            </a:endParaRPr>
          </a:p>
        </p:txBody>
      </p:sp>
      <p:sp>
        <p:nvSpPr>
          <p:cNvPr id="9" name="TextBox 9"/>
          <p:cNvSpPr txBox="1"/>
          <p:nvPr/>
        </p:nvSpPr>
        <p:spPr>
          <a:xfrm>
            <a:off x="2567426" y="5267325"/>
            <a:ext cx="4319253" cy="692497"/>
          </a:xfrm>
          <a:prstGeom prst="rect">
            <a:avLst/>
          </a:prstGeom>
        </p:spPr>
        <p:txBody>
          <a:bodyPr lIns="0" tIns="0" rIns="0" bIns="0" rtlCol="0" anchor="t">
            <a:spAutoFit/>
          </a:bodyPr>
          <a:lstStyle/>
          <a:p>
            <a:pPr algn="ctr">
              <a:lnSpc>
                <a:spcPts val="1836"/>
              </a:lnSpc>
            </a:pPr>
            <a:r>
              <a:rPr lang="en-US" sz="1531" b="1">
                <a:solidFill>
                  <a:srgbClr val="2B2B2B"/>
                </a:solidFill>
                <a:latin typeface="Agrandir Bold"/>
                <a:ea typeface="Agrandir Bold"/>
                <a:cs typeface="Agrandir Bold"/>
                <a:sym typeface="Agrandir Bold"/>
              </a:rPr>
              <a:t>FOR MORE DETAILS, VISIT BLOCK 32-310, Division of International Affairs</a:t>
            </a:r>
          </a:p>
          <a:p>
            <a:pPr algn="ctr">
              <a:lnSpc>
                <a:spcPts val="1836"/>
              </a:lnSpc>
            </a:pPr>
            <a:endParaRPr lang="en-US" sz="1531" b="1">
              <a:solidFill>
                <a:srgbClr val="2B2B2B"/>
              </a:solidFill>
              <a:latin typeface="Agrandir Bold"/>
              <a:ea typeface="Agrandir Bold"/>
              <a:cs typeface="Agrandir Bold"/>
              <a:sym typeface="Agrandir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6727" y="793778"/>
            <a:ext cx="6642531" cy="1461939"/>
          </a:xfrm>
          <a:prstGeom prst="rect">
            <a:avLst/>
          </a:prstGeom>
        </p:spPr>
        <p:txBody>
          <a:bodyPr lIns="0" tIns="0" rIns="0" bIns="0" rtlCol="0" anchor="t">
            <a:spAutoFit/>
          </a:bodyPr>
          <a:lstStyle/>
          <a:p>
            <a:pPr algn="ctr">
              <a:lnSpc>
                <a:spcPts val="3823"/>
              </a:lnSpc>
            </a:pPr>
            <a:r>
              <a:rPr lang="en-US" sz="3186" b="1">
                <a:solidFill>
                  <a:srgbClr val="2B2B2B"/>
                </a:solidFill>
                <a:latin typeface="Agrandir Bold"/>
                <a:ea typeface="Agrandir Bold"/>
                <a:cs typeface="Agrandir Bold"/>
                <a:sym typeface="Agrandir Bold"/>
              </a:rPr>
              <a:t>Your Seniors Went Global—Are You Next?</a:t>
            </a:r>
          </a:p>
          <a:p>
            <a:pPr algn="ctr">
              <a:lnSpc>
                <a:spcPts val="3823"/>
              </a:lnSpc>
            </a:pPr>
            <a:endParaRPr lang="en-US" sz="3186" b="1">
              <a:solidFill>
                <a:srgbClr val="2B2B2B"/>
              </a:solidFill>
              <a:latin typeface="Agrandir Bold"/>
              <a:ea typeface="Agrandir Bold"/>
              <a:cs typeface="Agrandir Bold"/>
              <a:sym typeface="Agrandir Bold"/>
            </a:endParaRPr>
          </a:p>
        </p:txBody>
      </p:sp>
      <p:pic>
        <p:nvPicPr>
          <p:cNvPr id="3" name="Picture 3"/>
          <p:cNvPicPr>
            <a:picLocks noChangeAspect="1"/>
          </p:cNvPicPr>
          <p:nvPr/>
        </p:nvPicPr>
        <p:blipFill>
          <a:blip r:embed="rId2">
            <a:alphaModFix amt="25000"/>
          </a:blip>
          <a:srcRect/>
          <a:stretch>
            <a:fillRect/>
          </a:stretch>
        </p:blipFill>
        <p:spPr>
          <a:xfrm>
            <a:off x="-2405358" y="2332571"/>
            <a:ext cx="4810716" cy="4894966"/>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6300194" y="-792080"/>
            <a:ext cx="4335020" cy="4327361"/>
          </a:xfrm>
          <a:prstGeom prst="rect">
            <a:avLst/>
          </a:prstGeom>
        </p:spPr>
      </p:pic>
      <p:sp>
        <p:nvSpPr>
          <p:cNvPr id="5" name="Freeform 5"/>
          <p:cNvSpPr/>
          <p:nvPr/>
        </p:nvSpPr>
        <p:spPr>
          <a:xfrm>
            <a:off x="111076" y="1862856"/>
            <a:ext cx="1633097" cy="1633097"/>
          </a:xfrm>
          <a:custGeom>
            <a:avLst/>
            <a:gdLst/>
            <a:ahLst/>
            <a:cxnLst/>
            <a:rect l="l" t="t" r="r" b="b"/>
            <a:pathLst>
              <a:path w="3266194" h="3266194">
                <a:moveTo>
                  <a:pt x="0" y="0"/>
                </a:moveTo>
                <a:lnTo>
                  <a:pt x="3266194" y="0"/>
                </a:lnTo>
                <a:lnTo>
                  <a:pt x="3266194" y="3266194"/>
                </a:lnTo>
                <a:lnTo>
                  <a:pt x="0" y="3266194"/>
                </a:lnTo>
                <a:lnTo>
                  <a:pt x="0" y="0"/>
                </a:lnTo>
                <a:close/>
              </a:path>
            </a:pathLst>
          </a:custGeom>
          <a:blipFill>
            <a:blip r:embed="rId4"/>
            <a:stretch>
              <a:fillRect/>
            </a:stretch>
          </a:blipFill>
        </p:spPr>
      </p:sp>
      <p:sp>
        <p:nvSpPr>
          <p:cNvPr id="6" name="Freeform 6"/>
          <p:cNvSpPr/>
          <p:nvPr/>
        </p:nvSpPr>
        <p:spPr>
          <a:xfrm>
            <a:off x="1837882" y="2016724"/>
            <a:ext cx="1291757" cy="1295744"/>
          </a:xfrm>
          <a:custGeom>
            <a:avLst/>
            <a:gdLst/>
            <a:ahLst/>
            <a:cxnLst/>
            <a:rect l="l" t="t" r="r" b="b"/>
            <a:pathLst>
              <a:path w="2583514" h="2591488">
                <a:moveTo>
                  <a:pt x="0" y="0"/>
                </a:moveTo>
                <a:lnTo>
                  <a:pt x="2583514" y="0"/>
                </a:lnTo>
                <a:lnTo>
                  <a:pt x="2583514" y="2591488"/>
                </a:lnTo>
                <a:lnTo>
                  <a:pt x="0" y="2591488"/>
                </a:lnTo>
                <a:lnTo>
                  <a:pt x="0" y="0"/>
                </a:lnTo>
                <a:close/>
              </a:path>
            </a:pathLst>
          </a:custGeom>
          <a:blipFill>
            <a:blip r:embed="rId5"/>
            <a:stretch>
              <a:fillRect/>
            </a:stretch>
          </a:blipFill>
        </p:spPr>
      </p:sp>
      <p:sp>
        <p:nvSpPr>
          <p:cNvPr id="7" name="Freeform 7"/>
          <p:cNvSpPr/>
          <p:nvPr/>
        </p:nvSpPr>
        <p:spPr>
          <a:xfrm>
            <a:off x="3275306" y="1862856"/>
            <a:ext cx="1592477" cy="1592477"/>
          </a:xfrm>
          <a:custGeom>
            <a:avLst/>
            <a:gdLst/>
            <a:ahLst/>
            <a:cxnLst/>
            <a:rect l="l" t="t" r="r" b="b"/>
            <a:pathLst>
              <a:path w="3184953" h="3184953">
                <a:moveTo>
                  <a:pt x="0" y="0"/>
                </a:moveTo>
                <a:lnTo>
                  <a:pt x="3184953" y="0"/>
                </a:lnTo>
                <a:lnTo>
                  <a:pt x="3184953" y="3184953"/>
                </a:lnTo>
                <a:lnTo>
                  <a:pt x="0" y="3184953"/>
                </a:lnTo>
                <a:lnTo>
                  <a:pt x="0" y="0"/>
                </a:lnTo>
                <a:close/>
              </a:path>
            </a:pathLst>
          </a:custGeom>
          <a:blipFill>
            <a:blip r:embed="rId6"/>
            <a:stretch>
              <a:fillRect/>
            </a:stretch>
          </a:blipFill>
        </p:spPr>
      </p:sp>
      <p:sp>
        <p:nvSpPr>
          <p:cNvPr id="8" name="Freeform 8"/>
          <p:cNvSpPr/>
          <p:nvPr/>
        </p:nvSpPr>
        <p:spPr>
          <a:xfrm>
            <a:off x="5015420" y="2016724"/>
            <a:ext cx="1299743" cy="1295744"/>
          </a:xfrm>
          <a:custGeom>
            <a:avLst/>
            <a:gdLst/>
            <a:ahLst/>
            <a:cxnLst/>
            <a:rect l="l" t="t" r="r" b="b"/>
            <a:pathLst>
              <a:path w="2599486" h="2591488">
                <a:moveTo>
                  <a:pt x="0" y="0"/>
                </a:moveTo>
                <a:lnTo>
                  <a:pt x="2599486" y="0"/>
                </a:lnTo>
                <a:lnTo>
                  <a:pt x="2599486" y="2591488"/>
                </a:lnTo>
                <a:lnTo>
                  <a:pt x="0" y="2591488"/>
                </a:lnTo>
                <a:lnTo>
                  <a:pt x="0" y="0"/>
                </a:lnTo>
                <a:close/>
              </a:path>
            </a:pathLst>
          </a:custGeom>
          <a:blipFill>
            <a:blip r:embed="rId7"/>
            <a:stretch>
              <a:fillRect/>
            </a:stretch>
          </a:blipFill>
        </p:spPr>
      </p:sp>
      <p:sp>
        <p:nvSpPr>
          <p:cNvPr id="9" name="Freeform 9"/>
          <p:cNvSpPr/>
          <p:nvPr/>
        </p:nvSpPr>
        <p:spPr>
          <a:xfrm>
            <a:off x="111076" y="3574321"/>
            <a:ext cx="1103892" cy="1103892"/>
          </a:xfrm>
          <a:custGeom>
            <a:avLst/>
            <a:gdLst/>
            <a:ahLst/>
            <a:cxnLst/>
            <a:rect l="l" t="t" r="r" b="b"/>
            <a:pathLst>
              <a:path w="2207783" h="2207783">
                <a:moveTo>
                  <a:pt x="0" y="0"/>
                </a:moveTo>
                <a:lnTo>
                  <a:pt x="2207783" y="0"/>
                </a:lnTo>
                <a:lnTo>
                  <a:pt x="2207783" y="2207783"/>
                </a:lnTo>
                <a:lnTo>
                  <a:pt x="0" y="2207783"/>
                </a:lnTo>
                <a:lnTo>
                  <a:pt x="0" y="0"/>
                </a:lnTo>
                <a:close/>
              </a:path>
            </a:pathLst>
          </a:custGeom>
          <a:blipFill>
            <a:blip r:embed="rId8"/>
            <a:stretch>
              <a:fillRect/>
            </a:stretch>
          </a:blipFill>
        </p:spPr>
      </p:sp>
      <p:sp>
        <p:nvSpPr>
          <p:cNvPr id="10" name="Freeform 10"/>
          <p:cNvSpPr/>
          <p:nvPr/>
        </p:nvSpPr>
        <p:spPr>
          <a:xfrm>
            <a:off x="1430274" y="3574321"/>
            <a:ext cx="1699365" cy="1699365"/>
          </a:xfrm>
          <a:custGeom>
            <a:avLst/>
            <a:gdLst/>
            <a:ahLst/>
            <a:cxnLst/>
            <a:rect l="l" t="t" r="r" b="b"/>
            <a:pathLst>
              <a:path w="3398729" h="3398729">
                <a:moveTo>
                  <a:pt x="0" y="0"/>
                </a:moveTo>
                <a:lnTo>
                  <a:pt x="3398729" y="0"/>
                </a:lnTo>
                <a:lnTo>
                  <a:pt x="3398729" y="3398730"/>
                </a:lnTo>
                <a:lnTo>
                  <a:pt x="0" y="3398730"/>
                </a:lnTo>
                <a:lnTo>
                  <a:pt x="0" y="0"/>
                </a:lnTo>
                <a:close/>
              </a:path>
            </a:pathLst>
          </a:custGeom>
          <a:blipFill>
            <a:blip r:embed="rId9"/>
            <a:stretch>
              <a:fillRect/>
            </a:stretch>
          </a:blipFill>
        </p:spPr>
      </p:sp>
      <p:sp>
        <p:nvSpPr>
          <p:cNvPr id="11" name="Freeform 11"/>
          <p:cNvSpPr/>
          <p:nvPr/>
        </p:nvSpPr>
        <p:spPr>
          <a:xfrm>
            <a:off x="6462801" y="1836524"/>
            <a:ext cx="1592477" cy="1592477"/>
          </a:xfrm>
          <a:custGeom>
            <a:avLst/>
            <a:gdLst/>
            <a:ahLst/>
            <a:cxnLst/>
            <a:rect l="l" t="t" r="r" b="b"/>
            <a:pathLst>
              <a:path w="3184953" h="3184953">
                <a:moveTo>
                  <a:pt x="0" y="0"/>
                </a:moveTo>
                <a:lnTo>
                  <a:pt x="3184953" y="0"/>
                </a:lnTo>
                <a:lnTo>
                  <a:pt x="3184953" y="3184953"/>
                </a:lnTo>
                <a:lnTo>
                  <a:pt x="0" y="3184953"/>
                </a:lnTo>
                <a:lnTo>
                  <a:pt x="0" y="0"/>
                </a:lnTo>
                <a:close/>
              </a:path>
            </a:pathLst>
          </a:custGeom>
          <a:blipFill>
            <a:blip r:embed="rId10"/>
            <a:stretch>
              <a:fillRect/>
            </a:stretch>
          </a:blipFill>
        </p:spPr>
      </p:sp>
      <p:sp>
        <p:nvSpPr>
          <p:cNvPr id="12" name="Freeform 12"/>
          <p:cNvSpPr/>
          <p:nvPr/>
        </p:nvSpPr>
        <p:spPr>
          <a:xfrm>
            <a:off x="4582729" y="3574321"/>
            <a:ext cx="1732434" cy="1732434"/>
          </a:xfrm>
          <a:custGeom>
            <a:avLst/>
            <a:gdLst/>
            <a:ahLst/>
            <a:cxnLst/>
            <a:rect l="l" t="t" r="r" b="b"/>
            <a:pathLst>
              <a:path w="3464868" h="3464868">
                <a:moveTo>
                  <a:pt x="0" y="0"/>
                </a:moveTo>
                <a:lnTo>
                  <a:pt x="3464868" y="0"/>
                </a:lnTo>
                <a:lnTo>
                  <a:pt x="3464868" y="3464868"/>
                </a:lnTo>
                <a:lnTo>
                  <a:pt x="0" y="3464868"/>
                </a:lnTo>
                <a:lnTo>
                  <a:pt x="0" y="0"/>
                </a:lnTo>
                <a:close/>
              </a:path>
            </a:pathLst>
          </a:custGeom>
          <a:blipFill>
            <a:blip r:embed="rId11"/>
            <a:stretch>
              <a:fillRect/>
            </a:stretch>
          </a:blipFill>
        </p:spPr>
      </p:sp>
      <p:sp>
        <p:nvSpPr>
          <p:cNvPr id="13" name="Freeform 13"/>
          <p:cNvSpPr/>
          <p:nvPr/>
        </p:nvSpPr>
        <p:spPr>
          <a:xfrm>
            <a:off x="6453276" y="3574321"/>
            <a:ext cx="1103892" cy="1103892"/>
          </a:xfrm>
          <a:custGeom>
            <a:avLst/>
            <a:gdLst/>
            <a:ahLst/>
            <a:cxnLst/>
            <a:rect l="l" t="t" r="r" b="b"/>
            <a:pathLst>
              <a:path w="2207783" h="2207783">
                <a:moveTo>
                  <a:pt x="0" y="0"/>
                </a:moveTo>
                <a:lnTo>
                  <a:pt x="2207783" y="0"/>
                </a:lnTo>
                <a:lnTo>
                  <a:pt x="2207783" y="2207783"/>
                </a:lnTo>
                <a:lnTo>
                  <a:pt x="0" y="2207783"/>
                </a:lnTo>
                <a:lnTo>
                  <a:pt x="0" y="0"/>
                </a:lnTo>
                <a:close/>
              </a:path>
            </a:pathLst>
          </a:custGeom>
          <a:blipFill>
            <a:blip r:embed="rId12"/>
            <a:stretch>
              <a:fillRect/>
            </a:stretch>
          </a:blipFill>
        </p:spPr>
      </p:sp>
      <p:sp>
        <p:nvSpPr>
          <p:cNvPr id="14" name="Freeform 14"/>
          <p:cNvSpPr/>
          <p:nvPr/>
        </p:nvSpPr>
        <p:spPr>
          <a:xfrm>
            <a:off x="3267922" y="3574321"/>
            <a:ext cx="1100495" cy="1103892"/>
          </a:xfrm>
          <a:custGeom>
            <a:avLst/>
            <a:gdLst/>
            <a:ahLst/>
            <a:cxnLst/>
            <a:rect l="l" t="t" r="r" b="b"/>
            <a:pathLst>
              <a:path w="2200990" h="2207783">
                <a:moveTo>
                  <a:pt x="0" y="0"/>
                </a:moveTo>
                <a:lnTo>
                  <a:pt x="2200990" y="0"/>
                </a:lnTo>
                <a:lnTo>
                  <a:pt x="2200990" y="2207783"/>
                </a:lnTo>
                <a:lnTo>
                  <a:pt x="0" y="2207783"/>
                </a:lnTo>
                <a:lnTo>
                  <a:pt x="0" y="0"/>
                </a:lnTo>
                <a:close/>
              </a:path>
            </a:pathLst>
          </a:custGeom>
          <a:blipFill>
            <a:blip r:embed="rId13"/>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4C4-8C55-9B17-9EB0-32B22E82890F}"/>
              </a:ext>
            </a:extLst>
          </p:cNvPr>
          <p:cNvSpPr>
            <a:spLocks noGrp="1"/>
          </p:cNvSpPr>
          <p:nvPr>
            <p:ph type="title"/>
          </p:nvPr>
        </p:nvSpPr>
        <p:spPr>
          <a:xfrm>
            <a:off x="1943534" y="1033035"/>
            <a:ext cx="5256929" cy="1231106"/>
          </a:xfrm>
        </p:spPr>
        <p:txBody>
          <a:bodyPr/>
          <a:lstStyle/>
          <a:p>
            <a:r>
              <a:rPr lang="en-IN" sz="4000" dirty="0">
                <a:solidFill>
                  <a:srgbClr val="C00000"/>
                </a:solidFill>
                <a:latin typeface="Times New Roman" panose="02020603050405020304" pitchFamily="18" charset="0"/>
                <a:cs typeface="Times New Roman" panose="02020603050405020304" pitchFamily="18" charset="0"/>
              </a:rPr>
              <a:t>Zero Lecture Feedback</a:t>
            </a:r>
          </a:p>
        </p:txBody>
      </p:sp>
      <p:pic>
        <p:nvPicPr>
          <p:cNvPr id="5" name="Picture 4">
            <a:extLst>
              <a:ext uri="{FF2B5EF4-FFF2-40B4-BE49-F238E27FC236}">
                <a16:creationId xmlns:a16="http://schemas.microsoft.com/office/drawing/2014/main" id="{D77C861D-0BCA-C037-2DED-006096C177F2}"/>
              </a:ext>
            </a:extLst>
          </p:cNvPr>
          <p:cNvPicPr>
            <a:picLocks noChangeAspect="1"/>
          </p:cNvPicPr>
          <p:nvPr/>
        </p:nvPicPr>
        <p:blipFill>
          <a:blip r:embed="rId2"/>
          <a:stretch>
            <a:fillRect/>
          </a:stretch>
        </p:blipFill>
        <p:spPr>
          <a:xfrm>
            <a:off x="2470176" y="1903386"/>
            <a:ext cx="4203646" cy="3764263"/>
          </a:xfrm>
          <a:prstGeom prst="rect">
            <a:avLst/>
          </a:prstGeom>
        </p:spPr>
      </p:pic>
      <p:sp>
        <p:nvSpPr>
          <p:cNvPr id="4" name="TextBox 3">
            <a:extLst>
              <a:ext uri="{FF2B5EF4-FFF2-40B4-BE49-F238E27FC236}">
                <a16:creationId xmlns:a16="http://schemas.microsoft.com/office/drawing/2014/main" id="{33EC149A-5C8E-55F1-946C-D836BC59C388}"/>
              </a:ext>
            </a:extLst>
          </p:cNvPr>
          <p:cNvSpPr txBox="1"/>
          <p:nvPr/>
        </p:nvSpPr>
        <p:spPr>
          <a:xfrm>
            <a:off x="520263" y="5824965"/>
            <a:ext cx="7325957" cy="707886"/>
          </a:xfrm>
          <a:prstGeom prst="rect">
            <a:avLst/>
          </a:prstGeom>
          <a:noFill/>
        </p:spPr>
        <p:txBody>
          <a:bodyPr wrap="square">
            <a:spAutoFit/>
          </a:bodyPr>
          <a:lstStyle/>
          <a:p>
            <a:pPr algn="ctr"/>
            <a:r>
              <a:rPr lang="en-IN" sz="2000" dirty="0">
                <a:solidFill>
                  <a:srgbClr val="002060"/>
                </a:solidFill>
                <a:latin typeface="Times New Roman" panose="02020603050405020304" pitchFamily="18" charset="0"/>
                <a:cs typeface="Times New Roman" panose="02020603050405020304" pitchFamily="18" charset="0"/>
              </a:rPr>
              <a:t>Visit URL: </a:t>
            </a:r>
            <a:r>
              <a:rPr lang="en-IN" sz="2000" dirty="0">
                <a:solidFill>
                  <a:srgbClr val="002060"/>
                </a:solidFill>
                <a:latin typeface="Times New Roman" panose="02020603050405020304" pitchFamily="18" charset="0"/>
                <a:cs typeface="Times New Roman" panose="02020603050405020304" pitchFamily="18" charset="0"/>
                <a:hlinkClick r:id="rId3"/>
              </a:rPr>
              <a:t>https://forms.gle/PQGdQNGQ3yK2B2kt6</a:t>
            </a:r>
            <a:endParaRPr lang="en-IN" sz="2000" dirty="0">
              <a:solidFill>
                <a:srgbClr val="002060"/>
              </a:solidFill>
              <a:latin typeface="Times New Roman" panose="02020603050405020304" pitchFamily="18" charset="0"/>
              <a:cs typeface="Times New Roman" panose="02020603050405020304" pitchFamily="18" charset="0"/>
            </a:endParaRPr>
          </a:p>
          <a:p>
            <a:pPr algn="ct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119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D10AF-EC60-5DA2-0057-EA04E59E9FE2}"/>
              </a:ext>
            </a:extLst>
          </p:cNvPr>
          <p:cNvSpPr>
            <a:spLocks noGrp="1"/>
          </p:cNvSpPr>
          <p:nvPr>
            <p:ph type="title"/>
          </p:nvPr>
        </p:nvSpPr>
        <p:spPr>
          <a:xfrm>
            <a:off x="285134" y="534764"/>
            <a:ext cx="8477301" cy="1280088"/>
          </a:xfrm>
        </p:spPr>
        <p:txBody>
          <a:bodyPr/>
          <a:lstStyle/>
          <a:p>
            <a:r>
              <a:rPr lang="en-IN" sz="4000" dirty="0">
                <a:solidFill>
                  <a:srgbClr val="C00000"/>
                </a:solidFill>
                <a:latin typeface="Times New Roman" panose="02020603050405020304" pitchFamily="18" charset="0"/>
                <a:cs typeface="Times New Roman" panose="02020603050405020304" pitchFamily="18" charset="0"/>
              </a:rPr>
              <a:t>Data Structures and Algorithms (Information given by Coordinators)</a:t>
            </a:r>
          </a:p>
        </p:txBody>
      </p:sp>
      <p:sp>
        <p:nvSpPr>
          <p:cNvPr id="3" name="Text Placeholder 2">
            <a:extLst>
              <a:ext uri="{FF2B5EF4-FFF2-40B4-BE49-F238E27FC236}">
                <a16:creationId xmlns:a16="http://schemas.microsoft.com/office/drawing/2014/main" id="{14598114-BF46-5927-9DD5-243C06C43540}"/>
              </a:ext>
            </a:extLst>
          </p:cNvPr>
          <p:cNvSpPr>
            <a:spLocks noGrp="1"/>
          </p:cNvSpPr>
          <p:nvPr>
            <p:ph type="body" idx="1"/>
          </p:nvPr>
        </p:nvSpPr>
        <p:spPr>
          <a:xfrm>
            <a:off x="0" y="5720402"/>
            <a:ext cx="8907517" cy="941796"/>
          </a:xfrm>
        </p:spPr>
        <p:txBody>
          <a:bodyPr/>
          <a:lstStyle/>
          <a:p>
            <a:pPr algn="ctr"/>
            <a:r>
              <a:rPr lang="en-IN" dirty="0">
                <a:solidFill>
                  <a:schemeClr val="accent1">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https://whatsapp.com/channel/0029Vb5q597KgsNm5fQwU01y</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a:p>
            <a:pPr algn="ctr"/>
            <a:r>
              <a:rPr lang="en-IN" dirty="0">
                <a:solidFill>
                  <a:schemeClr val="accent1">
                    <a:lumMod val="75000"/>
                  </a:schemeClr>
                </a:solidFill>
                <a:latin typeface="Times New Roman" panose="02020603050405020304" pitchFamily="18" charset="0"/>
                <a:cs typeface="Times New Roman" panose="02020603050405020304" pitchFamily="18" charset="0"/>
              </a:rPr>
              <a:t>(Everyone must join the group)</a:t>
            </a:r>
          </a:p>
          <a:p>
            <a:endParaRPr lang="en-IN" dirty="0"/>
          </a:p>
        </p:txBody>
      </p:sp>
      <p:pic>
        <p:nvPicPr>
          <p:cNvPr id="7" name="Picture 6">
            <a:extLst>
              <a:ext uri="{FF2B5EF4-FFF2-40B4-BE49-F238E27FC236}">
                <a16:creationId xmlns:a16="http://schemas.microsoft.com/office/drawing/2014/main" id="{E4E8DF1B-2830-9B3B-12A6-45D68452E2A7}"/>
              </a:ext>
            </a:extLst>
          </p:cNvPr>
          <p:cNvPicPr>
            <a:picLocks noChangeAspect="1"/>
          </p:cNvPicPr>
          <p:nvPr/>
        </p:nvPicPr>
        <p:blipFill>
          <a:blip r:embed="rId3"/>
          <a:stretch>
            <a:fillRect/>
          </a:stretch>
        </p:blipFill>
        <p:spPr>
          <a:xfrm>
            <a:off x="2709983" y="1814852"/>
            <a:ext cx="3724033" cy="3834374"/>
          </a:xfrm>
          <a:prstGeom prst="rect">
            <a:avLst/>
          </a:prstGeom>
        </p:spPr>
      </p:pic>
    </p:spTree>
    <p:extLst>
      <p:ext uri="{BB962C8B-B14F-4D97-AF65-F5344CB8AC3E}">
        <p14:creationId xmlns:p14="http://schemas.microsoft.com/office/powerpoint/2010/main" val="291690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A7AE0A7E-13FE-7068-87D0-AF72AAD09B56}"/>
              </a:ext>
            </a:extLst>
          </p:cNvPr>
          <p:cNvSpPr>
            <a:spLocks noGrp="1"/>
          </p:cNvSpPr>
          <p:nvPr>
            <p:ph type="title"/>
          </p:nvPr>
        </p:nvSpPr>
        <p:spPr>
          <a:xfrm>
            <a:off x="463550" y="593014"/>
            <a:ext cx="8229600" cy="738664"/>
          </a:xfrm>
        </p:spPr>
        <p:txBody>
          <a:bodyPr/>
          <a:lstStyle/>
          <a:p>
            <a:pPr eaLnBrk="1" hangingPunct="1"/>
            <a:r>
              <a:rPr lang="en-IN" altLang="en-US" sz="4800" dirty="0">
                <a:solidFill>
                  <a:srgbClr val="C00000"/>
                </a:solidFill>
                <a:latin typeface="Times New Roman" panose="02020603050405020304" pitchFamily="18" charset="0"/>
                <a:cs typeface="Times New Roman" panose="02020603050405020304" pitchFamily="18" charset="0"/>
              </a:rPr>
              <a:t>Bloom’s Taxonomy</a:t>
            </a:r>
          </a:p>
        </p:txBody>
      </p:sp>
      <p:pic>
        <p:nvPicPr>
          <p:cNvPr id="2" name="Picture 2" descr="revised Bloom's Taxonomy">
            <a:extLst>
              <a:ext uri="{FF2B5EF4-FFF2-40B4-BE49-F238E27FC236}">
                <a16:creationId xmlns:a16="http://schemas.microsoft.com/office/drawing/2014/main" id="{9EC083FD-F600-33F6-3EC9-F16048294136}"/>
              </a:ext>
            </a:extLst>
          </p:cNvPr>
          <p:cNvPicPr>
            <a:picLocks noGrp="1" noChangeAspect="1" noChangeArrowheads="1"/>
          </p:cNvPicPr>
          <p:nvPr>
            <p:ph idx="1"/>
          </p:nvPr>
        </p:nvPicPr>
        <p:blipFill rotWithShape="1">
          <a:blip r:embed="rId2"/>
          <a:srcRect t="12808"/>
          <a:stretch/>
        </p:blipFill>
        <p:spPr>
          <a:xfrm>
            <a:off x="46037" y="1417529"/>
            <a:ext cx="9051925" cy="4896561"/>
          </a:xfrm>
          <a:effectLst>
            <a:outerShdw blurRad="63500" sx="102000" sy="102000" algn="ctr"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994569" y="5078413"/>
            <a:ext cx="7154862" cy="114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C00000"/>
              </a:buClr>
              <a:buSzPts val="3600"/>
              <a:buFont typeface="Calibri"/>
              <a:buNone/>
            </a:pPr>
            <a:r>
              <a:rPr lang="en-US" sz="3600" b="0" i="0" u="none" dirty="0">
                <a:solidFill>
                  <a:srgbClr val="C00000"/>
                </a:solidFill>
                <a:latin typeface="Times New Roman" panose="02020603050405020304" pitchFamily="18" charset="0"/>
                <a:ea typeface="Calibri"/>
                <a:cs typeface="Times New Roman" panose="02020603050405020304" pitchFamily="18" charset="0"/>
                <a:sym typeface="Calibri"/>
              </a:rPr>
              <a:t>Next Class: Basic Data Structures</a:t>
            </a:r>
            <a:endParaRPr dirty="0">
              <a:latin typeface="Times New Roman" panose="02020603050405020304" pitchFamily="18" charset="0"/>
              <a:cs typeface="Times New Roman" panose="02020603050405020304" pitchFamily="18" charset="0"/>
            </a:endParaRPr>
          </a:p>
        </p:txBody>
      </p:sp>
      <p:pic>
        <p:nvPicPr>
          <p:cNvPr id="148" name="Google Shape;148;p23"/>
          <p:cNvPicPr preferRelativeResize="0"/>
          <p:nvPr/>
        </p:nvPicPr>
        <p:blipFill rotWithShape="1">
          <a:blip r:embed="rId3">
            <a:alphaModFix/>
          </a:blip>
          <a:srcRect/>
          <a:stretch/>
        </p:blipFill>
        <p:spPr>
          <a:xfrm>
            <a:off x="1465098" y="1781176"/>
            <a:ext cx="1808162" cy="32972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6F1FCD2-B9C7-73E5-0260-7636680DCB6F}"/>
              </a:ext>
            </a:extLst>
          </p:cNvPr>
          <p:cNvSpPr>
            <a:spLocks noGrp="1"/>
          </p:cNvSpPr>
          <p:nvPr>
            <p:ph type="title"/>
          </p:nvPr>
        </p:nvSpPr>
        <p:spPr>
          <a:xfrm>
            <a:off x="0" y="890752"/>
            <a:ext cx="9144000" cy="1295400"/>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Program Outcomes achieved from the course</a:t>
            </a:r>
          </a:p>
        </p:txBody>
      </p:sp>
      <p:sp>
        <p:nvSpPr>
          <p:cNvPr id="15363" name="Content Placeholder 2">
            <a:extLst>
              <a:ext uri="{FF2B5EF4-FFF2-40B4-BE49-F238E27FC236}">
                <a16:creationId xmlns:a16="http://schemas.microsoft.com/office/drawing/2014/main" id="{421BC2C8-7D63-6729-5A71-33F502F7D4C4}"/>
              </a:ext>
            </a:extLst>
          </p:cNvPr>
          <p:cNvSpPr>
            <a:spLocks noGrp="1"/>
          </p:cNvSpPr>
          <p:nvPr>
            <p:ph idx="1"/>
          </p:nvPr>
        </p:nvSpPr>
        <p:spPr>
          <a:xfrm>
            <a:off x="457200" y="1981200"/>
            <a:ext cx="8229600" cy="4333494"/>
          </a:xfrm>
        </p:spPr>
        <p:txBody>
          <a:bodyPr/>
          <a:lstStyle/>
          <a:p>
            <a:pPr algn="just">
              <a:defRPr/>
            </a:pPr>
            <a:r>
              <a:rPr lang="en-US" altLang="en-US" sz="2200" dirty="0">
                <a:solidFill>
                  <a:srgbClr val="002060"/>
                </a:solidFill>
                <a:latin typeface="Times New Roman" panose="02020603050405020304" pitchFamily="18" charset="0"/>
                <a:cs typeface="Times New Roman" panose="02020603050405020304" pitchFamily="18" charset="0"/>
              </a:rPr>
              <a:t>Apply the knowledge of mathematics, science, engineering fundamentals, and an engineering specialization to the solution of complex engineering problems.</a:t>
            </a:r>
          </a:p>
          <a:p>
            <a:pPr marL="0" indent="0" algn="just">
              <a:buFont typeface="Arial" panose="020B0604020202020204" pitchFamily="34" charset="0"/>
              <a:buNone/>
              <a:defRPr/>
            </a:pPr>
            <a:r>
              <a:rPr lang="en-US" altLang="en-US" sz="2200" dirty="0">
                <a:solidFill>
                  <a:srgbClr val="002060"/>
                </a:solidFill>
                <a:latin typeface="Times New Roman" panose="02020603050405020304" pitchFamily="18" charset="0"/>
                <a:cs typeface="Times New Roman" panose="02020603050405020304" pitchFamily="18" charset="0"/>
              </a:rPr>
              <a:t>	</a:t>
            </a:r>
          </a:p>
          <a:p>
            <a:pPr algn="just">
              <a:defRPr/>
            </a:pPr>
            <a:r>
              <a:rPr lang="en-US" altLang="en-US" sz="2200" dirty="0">
                <a:solidFill>
                  <a:srgbClr val="002060"/>
                </a:solidFill>
                <a:latin typeface="Times New Roman" panose="02020603050405020304" pitchFamily="18" charset="0"/>
                <a:cs typeface="Times New Roman" panose="02020603050405020304" pitchFamily="18" charset="0"/>
              </a:rPr>
              <a:t>Identify, formulate, review research literature, and analyses complex engineering problems reaching substantiated conclusions using first principles of mathematics, natural sciences and engineering sciences.</a:t>
            </a:r>
          </a:p>
          <a:p>
            <a:pPr algn="just">
              <a:defRPr/>
            </a:pPr>
            <a:r>
              <a:rPr lang="en-US" altLang="en-US" sz="2200" dirty="0">
                <a:solidFill>
                  <a:srgbClr val="002060"/>
                </a:solidFill>
                <a:latin typeface="Times New Roman" panose="02020603050405020304" pitchFamily="18" charset="0"/>
                <a:cs typeface="Times New Roman" panose="02020603050405020304" pitchFamily="18" charset="0"/>
              </a:rPr>
              <a:t>	</a:t>
            </a:r>
          </a:p>
          <a:p>
            <a:pPr algn="just">
              <a:defRPr/>
            </a:pPr>
            <a:r>
              <a:rPr lang="en-US" altLang="en-US" sz="2200" dirty="0">
                <a:solidFill>
                  <a:srgbClr val="002060"/>
                </a:solidFill>
                <a:latin typeface="Times New Roman" panose="02020603050405020304" pitchFamily="18" charset="0"/>
                <a:cs typeface="Times New Roman" panose="02020603050405020304" pitchFamily="18" charset="0"/>
              </a:rPr>
              <a:t>Design solutions for complex engineering problems and design system components or processes that meet the specified needs with appropriate consideration for the public health and safety, and the cultural, societal, and environmental considerations.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1234F49-F585-1A3B-112E-26B8229DAD3E}"/>
              </a:ext>
            </a:extLst>
          </p:cNvPr>
          <p:cNvSpPr>
            <a:spLocks noGrp="1"/>
          </p:cNvSpPr>
          <p:nvPr>
            <p:ph type="title"/>
          </p:nvPr>
        </p:nvSpPr>
        <p:spPr>
          <a:xfrm>
            <a:off x="0" y="890752"/>
            <a:ext cx="9144000" cy="1066800"/>
          </a:xfrm>
        </p:spPr>
        <p:txBody>
          <a:bodyPr/>
          <a:lstStyle/>
          <a:p>
            <a:r>
              <a:rPr lang="en-US" altLang="en-US" sz="3600" dirty="0">
                <a:solidFill>
                  <a:srgbClr val="C00000"/>
                </a:solidFill>
                <a:latin typeface="Times New Roman" panose="02020603050405020304" pitchFamily="18" charset="0"/>
                <a:cs typeface="Times New Roman" panose="02020603050405020304" pitchFamily="18" charset="0"/>
              </a:rPr>
              <a:t>Program Outcomes achieved from the course</a:t>
            </a:r>
          </a:p>
        </p:txBody>
      </p:sp>
      <p:sp>
        <p:nvSpPr>
          <p:cNvPr id="18435" name="Content Placeholder 2">
            <a:extLst>
              <a:ext uri="{FF2B5EF4-FFF2-40B4-BE49-F238E27FC236}">
                <a16:creationId xmlns:a16="http://schemas.microsoft.com/office/drawing/2014/main" id="{20E93ED2-517C-25B0-E9AF-D0B6A1069A28}"/>
              </a:ext>
            </a:extLst>
          </p:cNvPr>
          <p:cNvSpPr>
            <a:spLocks noGrp="1"/>
          </p:cNvSpPr>
          <p:nvPr>
            <p:ph idx="1"/>
          </p:nvPr>
        </p:nvSpPr>
        <p:spPr>
          <a:xfrm>
            <a:off x="457200" y="2123089"/>
            <a:ext cx="8229600" cy="5029200"/>
          </a:xfrm>
        </p:spPr>
        <p:txBody>
          <a:bodyPr/>
          <a:lstStyle/>
          <a:p>
            <a:pPr algn="just"/>
            <a:r>
              <a:rPr lang="en-US" altLang="en-US" sz="2200" dirty="0">
                <a:solidFill>
                  <a:srgbClr val="002060"/>
                </a:solidFill>
                <a:latin typeface="Times New Roman" panose="02020603050405020304" pitchFamily="18" charset="0"/>
                <a:cs typeface="Times New Roman" panose="02020603050405020304" pitchFamily="18" charset="0"/>
              </a:rPr>
              <a:t>Create, select, and apply appropriate techniques, resources, and modern engineering and IT tools including prediction and modelling to complex engineering activities with an understanding of the limitations.</a:t>
            </a:r>
          </a:p>
          <a:p>
            <a:pPr algn="just"/>
            <a:endParaRPr lang="en-US" altLang="en-US" sz="2200" dirty="0">
              <a:solidFill>
                <a:srgbClr val="002060"/>
              </a:solidFill>
              <a:latin typeface="Times New Roman" panose="02020603050405020304" pitchFamily="18" charset="0"/>
              <a:cs typeface="Times New Roman" panose="02020603050405020304" pitchFamily="18" charset="0"/>
            </a:endParaRPr>
          </a:p>
          <a:p>
            <a:pPr algn="just"/>
            <a:r>
              <a:rPr lang="en-US" altLang="en-US" sz="2200" dirty="0">
                <a:solidFill>
                  <a:srgbClr val="002060"/>
                </a:solidFill>
                <a:latin typeface="Times New Roman" panose="02020603050405020304" pitchFamily="18" charset="0"/>
                <a:cs typeface="Times New Roman" panose="02020603050405020304" pitchFamily="18" charset="0"/>
              </a:rPr>
              <a:t>Recognize the need for, and have the preparation and ability to engage in independent and lifelong learning in the broadest context of technological change.</a:t>
            </a:r>
          </a:p>
          <a:p>
            <a:pPr algn="just"/>
            <a:endParaRPr lang="en-US" alt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AD0F357-2B3A-7C21-7223-03618F881AAC}"/>
              </a:ext>
            </a:extLst>
          </p:cNvPr>
          <p:cNvSpPr>
            <a:spLocks noGrp="1"/>
          </p:cNvSpPr>
          <p:nvPr>
            <p:ph type="title"/>
          </p:nvPr>
        </p:nvSpPr>
        <p:spPr>
          <a:xfrm>
            <a:off x="419100" y="575442"/>
            <a:ext cx="8458200" cy="1066800"/>
          </a:xfrm>
        </p:spPr>
        <p:txBody>
          <a:bodyPr/>
          <a:lstStyle/>
          <a:p>
            <a:r>
              <a:rPr lang="en-US" altLang="en-US" sz="4000" dirty="0">
                <a:solidFill>
                  <a:srgbClr val="C00000"/>
                </a:solidFill>
                <a:latin typeface="Times New Roman" panose="02020603050405020304" pitchFamily="18" charset="0"/>
                <a:cs typeface="Times New Roman" panose="02020603050405020304" pitchFamily="18" charset="0"/>
              </a:rPr>
              <a:t>Program Educational Objectives achieved from the course</a:t>
            </a:r>
          </a:p>
        </p:txBody>
      </p:sp>
      <p:sp>
        <p:nvSpPr>
          <p:cNvPr id="19459" name="Content Placeholder 2">
            <a:extLst>
              <a:ext uri="{FF2B5EF4-FFF2-40B4-BE49-F238E27FC236}">
                <a16:creationId xmlns:a16="http://schemas.microsoft.com/office/drawing/2014/main" id="{302FFF4D-9796-BFEF-1461-559E3BD4203C}"/>
              </a:ext>
            </a:extLst>
          </p:cNvPr>
          <p:cNvSpPr>
            <a:spLocks noGrp="1"/>
          </p:cNvSpPr>
          <p:nvPr>
            <p:ph idx="1"/>
          </p:nvPr>
        </p:nvSpPr>
        <p:spPr>
          <a:xfrm>
            <a:off x="533400" y="2028496"/>
            <a:ext cx="8229600" cy="5029200"/>
          </a:xfrm>
        </p:spPr>
        <p:txBody>
          <a:bodyPr/>
          <a:lstStyle/>
          <a:p>
            <a:pPr algn="just"/>
            <a:r>
              <a:rPr lang="en-US" altLang="en-US" sz="2200" dirty="0">
                <a:solidFill>
                  <a:srgbClr val="002060"/>
                </a:solidFill>
                <a:latin typeface="Times New Roman" panose="02020603050405020304" pitchFamily="18" charset="0"/>
                <a:cs typeface="Times New Roman" panose="02020603050405020304" pitchFamily="18" charset="0"/>
              </a:rPr>
              <a:t>Apply acquired skills in software engineering, networking, security, databases, intelligent systems, cloud computing and operating systems to adapt and deploy innovative software solutions for diverse applications.	</a:t>
            </a:r>
          </a:p>
          <a:p>
            <a:pPr algn="just"/>
            <a:endParaRPr lang="en-US" altLang="en-US" sz="2200" dirty="0">
              <a:solidFill>
                <a:srgbClr val="002060"/>
              </a:solidFill>
              <a:latin typeface="Times New Roman" panose="02020603050405020304" pitchFamily="18" charset="0"/>
              <a:cs typeface="Times New Roman" panose="02020603050405020304" pitchFamily="18" charset="0"/>
            </a:endParaRPr>
          </a:p>
          <a:p>
            <a:pPr algn="just"/>
            <a:r>
              <a:rPr lang="en-US" altLang="en-US" sz="2200" dirty="0">
                <a:solidFill>
                  <a:srgbClr val="002060"/>
                </a:solidFill>
                <a:latin typeface="Times New Roman" panose="02020603050405020304" pitchFamily="18" charset="0"/>
                <a:cs typeface="Times New Roman" panose="02020603050405020304" pitchFamily="18" charset="0"/>
              </a:rPr>
              <a:t>Apply diverse IT skills to design, develop, and evaluate innovative solutions for business environments, considering risks, and utilizing interdisciplinary knowledge for efficient real-time projects benefiting society.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D8CC991-F091-6677-50DA-2ECA9478AAAA}"/>
              </a:ext>
            </a:extLst>
          </p:cNvPr>
          <p:cNvSpPr>
            <a:spLocks noGrp="1"/>
          </p:cNvSpPr>
          <p:nvPr>
            <p:ph type="title"/>
          </p:nvPr>
        </p:nvSpPr>
        <p:spPr>
          <a:xfrm>
            <a:off x="2562252" y="903809"/>
            <a:ext cx="3965575" cy="677108"/>
          </a:xfrm>
        </p:spPr>
        <p:txBody>
          <a:bodyPr/>
          <a:lstStyle/>
          <a:p>
            <a:pPr eaLnBrk="1" hangingPunct="1"/>
            <a:r>
              <a:rPr lang="en-US" altLang="en-US" sz="4400" dirty="0">
                <a:solidFill>
                  <a:srgbClr val="C00000"/>
                </a:solidFill>
                <a:latin typeface="Times New Roman" panose="02020603050405020304" pitchFamily="18" charset="0"/>
                <a:cs typeface="Times New Roman" panose="02020603050405020304" pitchFamily="18" charset="0"/>
              </a:rPr>
              <a:t>Course Details</a:t>
            </a:r>
            <a:endParaRPr lang="en-IN" altLang="en-US" sz="4400" dirty="0">
              <a:solidFill>
                <a:srgbClr val="C0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619709BE-D46D-0A9F-4D9A-A3215D81B281}"/>
              </a:ext>
            </a:extLst>
          </p:cNvPr>
          <p:cNvSpPr>
            <a:spLocks noGrp="1"/>
          </p:cNvSpPr>
          <p:nvPr>
            <p:ph idx="1"/>
          </p:nvPr>
        </p:nvSpPr>
        <p:spPr>
          <a:xfrm>
            <a:off x="628651" y="1915237"/>
            <a:ext cx="7742840" cy="3003899"/>
          </a:xfrm>
        </p:spPr>
        <p:txBody>
          <a:bodyPr/>
          <a:lstStyle/>
          <a:p>
            <a:pPr eaLnBrk="1" hangingPunct="1">
              <a:defRPr/>
            </a:pPr>
            <a:r>
              <a:rPr lang="en-US" altLang="en-US" sz="3200" dirty="0">
                <a:solidFill>
                  <a:srgbClr val="C00000"/>
                </a:solidFill>
                <a:latin typeface="Times New Roman" panose="02020603050405020304" pitchFamily="18" charset="0"/>
                <a:cs typeface="Times New Roman" panose="02020603050405020304" pitchFamily="18" charset="0"/>
              </a:rPr>
              <a:t>Course Code:-</a:t>
            </a:r>
            <a:r>
              <a:rPr lang="en-US" altLang="en-US" sz="3200" dirty="0">
                <a:solidFill>
                  <a:srgbClr val="002060"/>
                </a:solidFill>
                <a:latin typeface="Times New Roman" panose="02020603050405020304" pitchFamily="18" charset="0"/>
                <a:cs typeface="Times New Roman" panose="02020603050405020304" pitchFamily="18" charset="0"/>
              </a:rPr>
              <a:t> CSE 205</a:t>
            </a:r>
          </a:p>
          <a:p>
            <a:pPr eaLnBrk="1" hangingPunct="1">
              <a:defRPr/>
            </a:pPr>
            <a:r>
              <a:rPr lang="en-US" altLang="en-US" sz="3200" dirty="0">
                <a:solidFill>
                  <a:srgbClr val="C00000"/>
                </a:solidFill>
                <a:latin typeface="Times New Roman" panose="02020603050405020304" pitchFamily="18" charset="0"/>
                <a:cs typeface="Times New Roman" panose="02020603050405020304" pitchFamily="18" charset="0"/>
              </a:rPr>
              <a:t>Course Name:- </a:t>
            </a:r>
            <a:r>
              <a:rPr lang="en-US" altLang="en-US" sz="3200" dirty="0">
                <a:solidFill>
                  <a:srgbClr val="002060"/>
                </a:solidFill>
                <a:latin typeface="Times New Roman" panose="02020603050405020304" pitchFamily="18" charset="0"/>
                <a:cs typeface="Times New Roman" panose="02020603050405020304" pitchFamily="18" charset="0"/>
              </a:rPr>
              <a:t>Data Structure and Algorithms </a:t>
            </a:r>
          </a:p>
          <a:p>
            <a:pPr eaLnBrk="1" hangingPunct="1">
              <a:defRPr/>
            </a:pPr>
            <a:r>
              <a:rPr lang="en-US" altLang="en-US" sz="3200" dirty="0">
                <a:solidFill>
                  <a:srgbClr val="C00000"/>
                </a:solidFill>
                <a:latin typeface="Times New Roman" panose="02020603050405020304" pitchFamily="18" charset="0"/>
                <a:cs typeface="Times New Roman" panose="02020603050405020304" pitchFamily="18" charset="0"/>
              </a:rPr>
              <a:t>LTP:- </a:t>
            </a:r>
            <a:r>
              <a:rPr lang="en-US" altLang="en-US" sz="3200" dirty="0">
                <a:solidFill>
                  <a:srgbClr val="002060"/>
                </a:solidFill>
                <a:latin typeface="Times New Roman" panose="02020603050405020304" pitchFamily="18" charset="0"/>
                <a:cs typeface="Times New Roman" panose="02020603050405020304" pitchFamily="18" charset="0"/>
              </a:rPr>
              <a:t> 3 0 2 [5 lectures, 2 practical's/week]</a:t>
            </a:r>
          </a:p>
          <a:p>
            <a:pPr eaLnBrk="1" hangingPunct="1">
              <a:defRPr/>
            </a:pPr>
            <a:r>
              <a:rPr lang="en-US" altLang="en-US" sz="3200" dirty="0">
                <a:solidFill>
                  <a:srgbClr val="C00000"/>
                </a:solidFill>
                <a:latin typeface="Times New Roman" panose="02020603050405020304" pitchFamily="18" charset="0"/>
                <a:cs typeface="Times New Roman" panose="02020603050405020304" pitchFamily="18" charset="0"/>
              </a:rPr>
              <a:t>Credits:- </a:t>
            </a:r>
            <a:r>
              <a:rPr lang="en-US" altLang="en-US" sz="3200" dirty="0">
                <a:solidFill>
                  <a:srgbClr val="002060"/>
                </a:solidFill>
                <a:latin typeface="Times New Roman" panose="02020603050405020304" pitchFamily="18" charset="0"/>
                <a:cs typeface="Times New Roman" panose="02020603050405020304" pitchFamily="18" charset="0"/>
              </a:rPr>
              <a:t>4</a:t>
            </a:r>
          </a:p>
          <a:p>
            <a:pPr marL="0" indent="0" eaLnBrk="1" hangingPunct="1">
              <a:buFont typeface="Arial" panose="020B0604020202020204" pitchFamily="34" charset="0"/>
              <a:buNone/>
              <a:defRPr/>
            </a:pPr>
            <a:endParaRPr lang="en-US" altLang="en-US" sz="4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1070428" y="609600"/>
            <a:ext cx="7003143"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00000"/>
              </a:buClr>
              <a:buSzPts val="3600"/>
              <a:buFont typeface="Times New Roman"/>
              <a:buNone/>
            </a:pPr>
            <a:r>
              <a:rPr lang="en-US" sz="3600" i="0" u="none" dirty="0">
                <a:solidFill>
                  <a:srgbClr val="C00000"/>
                </a:solidFill>
                <a:latin typeface="Times New Roman"/>
                <a:ea typeface="Times New Roman"/>
                <a:cs typeface="Times New Roman"/>
                <a:sym typeface="Times New Roman"/>
              </a:rPr>
              <a:t>Why data structures?</a:t>
            </a:r>
            <a:endParaRPr dirty="0"/>
          </a:p>
        </p:txBody>
      </p:sp>
      <p:sp>
        <p:nvSpPr>
          <p:cNvPr id="96" name="Google Shape;96;p12"/>
          <p:cNvSpPr txBox="1">
            <a:spLocks noGrp="1"/>
          </p:cNvSpPr>
          <p:nvPr>
            <p:ph type="body" idx="1"/>
          </p:nvPr>
        </p:nvSpPr>
        <p:spPr>
          <a:xfrm>
            <a:off x="457200" y="1752600"/>
            <a:ext cx="8229600" cy="495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2800"/>
              <a:buFont typeface="Arial"/>
              <a:buNone/>
            </a:pPr>
            <a:r>
              <a:rPr lang="en-US" sz="2800" b="0" i="0" u="none" dirty="0">
                <a:solidFill>
                  <a:srgbClr val="002060"/>
                </a:solidFill>
                <a:latin typeface="Times New Roman"/>
                <a:ea typeface="Times New Roman"/>
                <a:cs typeface="Times New Roman"/>
                <a:sym typeface="Times New Roman"/>
              </a:rPr>
              <a:t>Helps us to</a:t>
            </a:r>
            <a:endParaRPr dirty="0"/>
          </a:p>
          <a:p>
            <a:pPr marL="742950" marR="0" lvl="1" indent="-285750" algn="l" rtl="0">
              <a:lnSpc>
                <a:spcPct val="100000"/>
              </a:lnSpc>
              <a:spcBef>
                <a:spcPts val="560"/>
              </a:spcBef>
              <a:spcAft>
                <a:spcPts val="0"/>
              </a:spcAft>
              <a:buClr>
                <a:srgbClr val="002060"/>
              </a:buClr>
              <a:buSzPts val="2800"/>
              <a:buFont typeface="Arial"/>
              <a:buChar char="–"/>
            </a:pPr>
            <a:r>
              <a:rPr lang="en-US" sz="2800" b="0" i="0" u="none" strike="noStrike" cap="none" dirty="0">
                <a:solidFill>
                  <a:srgbClr val="002060"/>
                </a:solidFill>
                <a:latin typeface="Times New Roman"/>
                <a:ea typeface="Times New Roman"/>
                <a:cs typeface="Times New Roman"/>
                <a:sym typeface="Times New Roman"/>
              </a:rPr>
              <a:t>get an idea of running time of algorithm</a:t>
            </a:r>
            <a:endParaRPr dirty="0"/>
          </a:p>
          <a:p>
            <a:pPr marL="742950" marR="0" lvl="1" indent="-285750" algn="l" rtl="0">
              <a:lnSpc>
                <a:spcPct val="100000"/>
              </a:lnSpc>
              <a:spcBef>
                <a:spcPts val="560"/>
              </a:spcBef>
              <a:spcAft>
                <a:spcPts val="0"/>
              </a:spcAft>
              <a:buClr>
                <a:srgbClr val="002060"/>
              </a:buClr>
              <a:buSzPts val="2800"/>
              <a:buFont typeface="Arial"/>
              <a:buChar char="–"/>
            </a:pPr>
            <a:r>
              <a:rPr lang="en-US" sz="2800" b="0" i="0" u="none" strike="noStrike" cap="none" dirty="0">
                <a:solidFill>
                  <a:srgbClr val="002060"/>
                </a:solidFill>
                <a:latin typeface="Times New Roman"/>
                <a:ea typeface="Times New Roman"/>
                <a:cs typeface="Times New Roman"/>
                <a:sym typeface="Times New Roman"/>
              </a:rPr>
              <a:t>implement efficient algorithms</a:t>
            </a:r>
            <a:endParaRPr dirty="0"/>
          </a:p>
          <a:p>
            <a:pPr marL="742950" marR="0" lvl="1" indent="-285750" algn="l" rtl="0">
              <a:lnSpc>
                <a:spcPct val="100000"/>
              </a:lnSpc>
              <a:spcBef>
                <a:spcPts val="560"/>
              </a:spcBef>
              <a:spcAft>
                <a:spcPts val="0"/>
              </a:spcAft>
              <a:buClr>
                <a:srgbClr val="002060"/>
              </a:buClr>
              <a:buSzPts val="2800"/>
              <a:buFont typeface="Arial"/>
              <a:buChar char="–"/>
            </a:pPr>
            <a:r>
              <a:rPr lang="en-US" sz="2800" b="0" i="0" u="none" strike="noStrike" cap="none" dirty="0">
                <a:solidFill>
                  <a:srgbClr val="002060"/>
                </a:solidFill>
                <a:latin typeface="Times New Roman"/>
                <a:ea typeface="Times New Roman"/>
                <a:cs typeface="Times New Roman"/>
                <a:sym typeface="Times New Roman"/>
              </a:rPr>
              <a:t>decide on hardware requirements</a:t>
            </a:r>
            <a:endParaRPr dirty="0"/>
          </a:p>
          <a:p>
            <a:pPr marL="742950" marR="0" lvl="1" indent="-285750" algn="l" rtl="0">
              <a:lnSpc>
                <a:spcPct val="100000"/>
              </a:lnSpc>
              <a:spcBef>
                <a:spcPts val="560"/>
              </a:spcBef>
              <a:spcAft>
                <a:spcPts val="0"/>
              </a:spcAft>
              <a:buClr>
                <a:srgbClr val="002060"/>
              </a:buClr>
              <a:buSzPts val="2800"/>
              <a:buFont typeface="Arial"/>
              <a:buChar char="–"/>
            </a:pPr>
            <a:r>
              <a:rPr lang="en-US" sz="2800" b="0" i="0" u="none" strike="noStrike" cap="none" dirty="0">
                <a:solidFill>
                  <a:srgbClr val="002060"/>
                </a:solidFill>
                <a:latin typeface="Times New Roman"/>
                <a:ea typeface="Times New Roman"/>
                <a:cs typeface="Times New Roman"/>
                <a:sym typeface="Times New Roman"/>
              </a:rPr>
              <a:t>decide What is feasible vs. What is impossible</a:t>
            </a:r>
            <a:endParaRPr dirty="0"/>
          </a:p>
          <a:p>
            <a:pPr marL="742950" marR="0" lvl="1" indent="-285750" algn="l" rtl="0">
              <a:lnSpc>
                <a:spcPct val="100000"/>
              </a:lnSpc>
              <a:spcBef>
                <a:spcPts val="560"/>
              </a:spcBef>
              <a:spcAft>
                <a:spcPts val="0"/>
              </a:spcAft>
              <a:buClr>
                <a:srgbClr val="002060"/>
              </a:buClr>
              <a:buSzPts val="2800"/>
              <a:buFont typeface="Arial"/>
              <a:buChar char="–"/>
            </a:pPr>
            <a:r>
              <a:rPr lang="en-US" sz="2800" b="0" i="0" u="none" strike="noStrike" cap="none" dirty="0">
                <a:solidFill>
                  <a:srgbClr val="002060"/>
                </a:solidFill>
                <a:latin typeface="Times New Roman"/>
                <a:ea typeface="Times New Roman"/>
                <a:cs typeface="Times New Roman"/>
                <a:sym typeface="Times New Roman"/>
              </a:rPr>
              <a:t>prepare job interviews</a:t>
            </a:r>
            <a:endParaRPr dirty="0"/>
          </a:p>
          <a:p>
            <a:pPr marL="342900" marR="0" lvl="0" indent="-165100" algn="l" rtl="0">
              <a:spcBef>
                <a:spcPts val="560"/>
              </a:spcBef>
              <a:spcAft>
                <a:spcPts val="0"/>
              </a:spcAft>
              <a:buClr>
                <a:schemeClr val="dk1"/>
              </a:buClr>
              <a:buSzPts val="2800"/>
              <a:buFont typeface="Arial"/>
              <a:buNone/>
            </a:pPr>
            <a:endParaRPr sz="2800" b="0" i="0" u="none" strike="noStrike" cap="none" dirty="0">
              <a:solidFill>
                <a:srgbClr val="00206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997E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1-7_23838_CSE202 Lecture zero gfg.pptx" id="{3A6F3978-4234-4001-A126-0E9575ECB730}" vid="{6FE351B5-5664-417B-9865-02ED65E2D8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0lecture template</Template>
  <TotalTime>2435</TotalTime>
  <Words>2679</Words>
  <Application>Microsoft Office PowerPoint</Application>
  <PresentationFormat>On-screen Show (4:3)</PresentationFormat>
  <Paragraphs>342</Paragraphs>
  <Slides>40</Slides>
  <Notes>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Agrandir</vt:lpstr>
      <vt:lpstr>Arial Rounded</vt:lpstr>
      <vt:lpstr>Arial</vt:lpstr>
      <vt:lpstr>Tahoma</vt:lpstr>
      <vt:lpstr>Times New Roman</vt:lpstr>
      <vt:lpstr>Agrandir Bold</vt:lpstr>
      <vt:lpstr>Office Theme</vt:lpstr>
      <vt:lpstr>Data Structures and Algorithms CSE 205  </vt:lpstr>
      <vt:lpstr>School Vision</vt:lpstr>
      <vt:lpstr>School Mission</vt:lpstr>
      <vt:lpstr>Bloom’s Taxonomy</vt:lpstr>
      <vt:lpstr>Program Outcomes achieved from the course</vt:lpstr>
      <vt:lpstr>Program Outcomes achieved from the course</vt:lpstr>
      <vt:lpstr>Program Educational Objectives achieved from the course</vt:lpstr>
      <vt:lpstr>Course Details</vt:lpstr>
      <vt:lpstr>Why data structures?</vt:lpstr>
      <vt:lpstr>Course Outcomes</vt:lpstr>
      <vt:lpstr>Course Content</vt:lpstr>
      <vt:lpstr>Syllabus of  CSE205</vt:lpstr>
      <vt:lpstr>Syllabus of  CSE205</vt:lpstr>
      <vt:lpstr>Syllabus of  CSE205</vt:lpstr>
      <vt:lpstr>Course Assessment Model</vt:lpstr>
      <vt:lpstr>Academic Tasks</vt:lpstr>
      <vt:lpstr>Practice Problems</vt:lpstr>
      <vt:lpstr>Marks Calculation for Programming Practice</vt:lpstr>
      <vt:lpstr>Marks Calculation for Programming Practice</vt:lpstr>
      <vt:lpstr>Marks Calculation for Programming Practice</vt:lpstr>
      <vt:lpstr>Daily Practice Problems </vt:lpstr>
      <vt:lpstr>End Term Practical (45 Marks)</vt:lpstr>
      <vt:lpstr>Important information</vt:lpstr>
      <vt:lpstr>Why Star Course?</vt:lpstr>
      <vt:lpstr>Skillset</vt:lpstr>
      <vt:lpstr>MOOCs</vt:lpstr>
      <vt:lpstr>Recognition of Prior Learning (RPL)   (Under EduRev)</vt:lpstr>
      <vt:lpstr>How RPL is Applicable</vt:lpstr>
      <vt:lpstr>Interfaces and Contact Information</vt:lpstr>
      <vt:lpstr>Open Education Resources (OER)</vt:lpstr>
      <vt:lpstr>Open Education Resources (OER)</vt:lpstr>
      <vt:lpstr>Open Education Resources (OER)</vt:lpstr>
      <vt:lpstr>Text/Reference books</vt:lpstr>
      <vt:lpstr>PowerPoint Presentation</vt:lpstr>
      <vt:lpstr>PowerPoint Presentation</vt:lpstr>
      <vt:lpstr>PowerPoint Presentation</vt:lpstr>
      <vt:lpstr>PowerPoint Presentation</vt:lpstr>
      <vt:lpstr>Zero Lecture Feedback</vt:lpstr>
      <vt:lpstr>Data Structures and Algorithms (Information given by Coordinators)</vt:lpstr>
      <vt:lpstr>Next Class: Basic Data Structures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 CSE 205  </dc:title>
  <dc:creator>hp</dc:creator>
  <cp:lastModifiedBy>Sharma</cp:lastModifiedBy>
  <cp:revision>42</cp:revision>
  <dcterms:created xsi:type="dcterms:W3CDTF">2013-10-21T21:58:54Z</dcterms:created>
  <dcterms:modified xsi:type="dcterms:W3CDTF">2025-10-04T08:37:11Z</dcterms:modified>
</cp:coreProperties>
</file>